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324" r:id="rId5"/>
    <p:sldId id="302" r:id="rId6"/>
    <p:sldId id="315" r:id="rId7"/>
    <p:sldId id="325" r:id="rId8"/>
    <p:sldId id="294" r:id="rId9"/>
    <p:sldId id="295" r:id="rId10"/>
    <p:sldId id="327" r:id="rId11"/>
    <p:sldId id="328" r:id="rId12"/>
    <p:sldId id="304" r:id="rId13"/>
    <p:sldId id="314" r:id="rId14"/>
    <p:sldId id="311" r:id="rId15"/>
    <p:sldId id="329" r:id="rId16"/>
    <p:sldId id="330" r:id="rId17"/>
    <p:sldId id="31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p:scale>
          <a:sx n="50" d="100"/>
          <a:sy n="50" d="100"/>
        </p:scale>
        <p:origin x="1934" y="821"/>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2/7/2023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2/7/2023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a:t>
            </a:fld>
            <a:endParaRPr lang="en-US" noProof="0" dirty="0"/>
          </a:p>
        </p:txBody>
      </p:sp>
    </p:spTree>
    <p:extLst>
      <p:ext uri="{BB962C8B-B14F-4D97-AF65-F5344CB8AC3E}">
        <p14:creationId xmlns:p14="http://schemas.microsoft.com/office/powerpoint/2010/main" val="364420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a:t>
            </a:fld>
            <a:endParaRPr lang="en-US" noProof="0" dirty="0"/>
          </a:p>
        </p:txBody>
      </p:sp>
    </p:spTree>
    <p:extLst>
      <p:ext uri="{BB962C8B-B14F-4D97-AF65-F5344CB8AC3E}">
        <p14:creationId xmlns:p14="http://schemas.microsoft.com/office/powerpoint/2010/main" val="2507912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10</a:t>
            </a:fld>
            <a:endParaRPr lang="en-US" noProof="0" dirty="0"/>
          </a:p>
        </p:txBody>
      </p:sp>
    </p:spTree>
    <p:extLst>
      <p:ext uri="{BB962C8B-B14F-4D97-AF65-F5344CB8AC3E}">
        <p14:creationId xmlns:p14="http://schemas.microsoft.com/office/powerpoint/2010/main" val="41658562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6" name="Hexagon 5">
            <a:extLst>
              <a:ext uri="{FF2B5EF4-FFF2-40B4-BE49-F238E27FC236}">
                <a16:creationId xmlns:a16="http://schemas.microsoft.com/office/drawing/2014/main" id="{ED61BFD1-C421-442F-ACC0-868D35B02015}"/>
              </a:ext>
            </a:extLst>
          </p:cNvPr>
          <p:cNvSpPr/>
          <p:nvPr userDrawn="1"/>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exagon 13">
            <a:extLst>
              <a:ext uri="{FF2B5EF4-FFF2-40B4-BE49-F238E27FC236}">
                <a16:creationId xmlns:a16="http://schemas.microsoft.com/office/drawing/2014/main" id="{89B16BC3-CBF9-4BF0-A37A-9F2BB89BED54}"/>
              </a:ext>
            </a:extLst>
          </p:cNvPr>
          <p:cNvSpPr/>
          <p:nvPr userDrawn="1"/>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80EA9ECE-F57C-4B25-AD19-4F78933A61EC}"/>
              </a:ext>
            </a:extLst>
          </p:cNvPr>
          <p:cNvSpPr/>
          <p:nvPr userDrawn="1"/>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DCBDF4EA-BFFB-460D-B9A8-45C097E920DA}"/>
              </a:ext>
            </a:extLst>
          </p:cNvPr>
          <p:cNvSpPr/>
          <p:nvPr userDrawn="1"/>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Hexagon 19">
            <a:extLst>
              <a:ext uri="{FF2B5EF4-FFF2-40B4-BE49-F238E27FC236}">
                <a16:creationId xmlns:a16="http://schemas.microsoft.com/office/drawing/2014/main" id="{AB15A15E-528E-4041-8E63-65C0D0398F3A}"/>
              </a:ext>
            </a:extLst>
          </p:cNvPr>
          <p:cNvSpPr/>
          <p:nvPr userDrawn="1"/>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A7A620BD-CFAD-4100-8C9F-494D15A0A900}"/>
              </a:ext>
            </a:extLst>
          </p:cNvPr>
          <p:cNvSpPr>
            <a:spLocks noGrp="1"/>
          </p:cNvSpPr>
          <p:nvPr>
            <p:ph type="title"/>
          </p:nvPr>
        </p:nvSpPr>
        <p:spPr>
          <a:xfrm>
            <a:off x="4096846" y="2576760"/>
            <a:ext cx="3924935"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096848" y="1899514"/>
            <a:ext cx="3924934" cy="490538"/>
          </a:xfrm>
          <a:prstGeom prst="rect">
            <a:avLst/>
          </a:prstGeom>
        </p:spPr>
        <p:txBody>
          <a:bodyPr/>
          <a:lstStyle>
            <a:lvl1pP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8" name="Text Placeholder 27">
            <a:extLst>
              <a:ext uri="{FF2B5EF4-FFF2-40B4-BE49-F238E27FC236}">
                <a16:creationId xmlns:a16="http://schemas.microsoft.com/office/drawing/2014/main" id="{E0A61465-6ECA-46DC-97DD-7BCFDB69EB89}"/>
              </a:ext>
            </a:extLst>
          </p:cNvPr>
          <p:cNvSpPr>
            <a:spLocks noGrp="1"/>
          </p:cNvSpPr>
          <p:nvPr>
            <p:ph type="body" sz="quarter" idx="13"/>
          </p:nvPr>
        </p:nvSpPr>
        <p:spPr>
          <a:xfrm>
            <a:off x="4484582" y="4459105"/>
            <a:ext cx="3222836" cy="1168530"/>
          </a:xfrm>
          <a:prstGeom prst="rect">
            <a:avLst/>
          </a:prstGeom>
        </p:spPr>
        <p:txBody>
          <a:bodyPr anchor="b"/>
          <a:lstStyle>
            <a:lvl1pPr algn="r">
              <a:buNone/>
              <a:defRPr lang="en-US" sz="1600" kern="1200" dirty="0" smtClean="0">
                <a:solidFill>
                  <a:schemeClr val="bg1"/>
                </a:solidFill>
                <a:latin typeface="+mn-lt"/>
                <a:ea typeface="+mn-ea"/>
                <a:cs typeface="+mn-cs"/>
              </a:defRPr>
            </a:lvl1pPr>
          </a:lstStyle>
          <a:p>
            <a:pPr lvl="0"/>
            <a:r>
              <a:rPr lang="en-US"/>
              <a:t>Click to edit Master text styles</a:t>
            </a:r>
          </a:p>
        </p:txBody>
      </p:sp>
    </p:spTree>
    <p:extLst>
      <p:ext uri="{BB962C8B-B14F-4D97-AF65-F5344CB8AC3E}">
        <p14:creationId xmlns:p14="http://schemas.microsoft.com/office/powerpoint/2010/main" val="781487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Tree>
    <p:extLst>
      <p:ext uri="{BB962C8B-B14F-4D97-AF65-F5344CB8AC3E}">
        <p14:creationId xmlns:p14="http://schemas.microsoft.com/office/powerpoint/2010/main" val="12800613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Two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47700" y="2057818"/>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4" name="Oval 13">
            <a:extLst>
              <a:ext uri="{FF2B5EF4-FFF2-40B4-BE49-F238E27FC236}">
                <a16:creationId xmlns:a16="http://schemas.microsoft.com/office/drawing/2014/main" id="{CAACFBE9-8475-4CC0-8189-87BFC4059A86}"/>
              </a:ext>
            </a:extLst>
          </p:cNvPr>
          <p:cNvSpPr/>
          <p:nvPr userDrawn="1"/>
        </p:nvSpPr>
        <p:spPr>
          <a:xfrm>
            <a:off x="10385897" y="1443145"/>
            <a:ext cx="471170" cy="47117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0" name="Oval 19">
            <a:extLst>
              <a:ext uri="{FF2B5EF4-FFF2-40B4-BE49-F238E27FC236}">
                <a16:creationId xmlns:a16="http://schemas.microsoft.com/office/drawing/2014/main" id="{5F8C6FC8-D350-4A01-A7E0-5AEDAC96F358}"/>
              </a:ext>
            </a:extLst>
          </p:cNvPr>
          <p:cNvSpPr/>
          <p:nvPr userDrawn="1"/>
        </p:nvSpPr>
        <p:spPr>
          <a:xfrm>
            <a:off x="8910011" y="328773"/>
            <a:ext cx="317813" cy="317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4" name="Oval 23">
            <a:extLst>
              <a:ext uri="{FF2B5EF4-FFF2-40B4-BE49-F238E27FC236}">
                <a16:creationId xmlns:a16="http://schemas.microsoft.com/office/drawing/2014/main" id="{88F1038A-897D-4C38-B499-73FC76C716FA}"/>
              </a:ext>
            </a:extLst>
          </p:cNvPr>
          <p:cNvSpPr/>
          <p:nvPr userDrawn="1"/>
        </p:nvSpPr>
        <p:spPr>
          <a:xfrm flipH="1">
            <a:off x="8634932" y="623939"/>
            <a:ext cx="170406" cy="1704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73522"/>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6451600" y="2061363"/>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6464300" y="2677067"/>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3" name="Picture Placeholder 12">
            <a:extLst>
              <a:ext uri="{FF2B5EF4-FFF2-40B4-BE49-F238E27FC236}">
                <a16:creationId xmlns:a16="http://schemas.microsoft.com/office/drawing/2014/main" id="{357B52D4-8D50-4E16-B60E-688B084764F2}"/>
              </a:ext>
            </a:extLst>
          </p:cNvPr>
          <p:cNvSpPr>
            <a:spLocks noGrp="1"/>
          </p:cNvSpPr>
          <p:nvPr>
            <p:ph type="pic" sz="quarter" idx="17"/>
          </p:nvPr>
        </p:nvSpPr>
        <p:spPr>
          <a:xfrm>
            <a:off x="9261647" y="0"/>
            <a:ext cx="2930353" cy="1559882"/>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1" name="Title 1">
            <a:extLst>
              <a:ext uri="{FF2B5EF4-FFF2-40B4-BE49-F238E27FC236}">
                <a16:creationId xmlns:a16="http://schemas.microsoft.com/office/drawing/2014/main" id="{92F03355-C197-48C4-A4DF-B4133848335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65901999"/>
      </p:ext>
    </p:extLst>
  </p:cSld>
  <p:clrMapOvr>
    <a:masterClrMapping/>
  </p:clrMapOvr>
  <p:extLst>
    <p:ext uri="{DCECCB84-F9BA-43D5-87BE-67443E8EF086}">
      <p15:sldGuideLst xmlns:p15="http://schemas.microsoft.com/office/powerpoint/2012/main">
        <p15:guide id="1" orient="horz" pos="1272"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Three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60400" y="2037656"/>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8044180" y="2052478"/>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8056880" y="2668182"/>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1" name="Text Placeholder 27">
            <a:extLst>
              <a:ext uri="{FF2B5EF4-FFF2-40B4-BE49-F238E27FC236}">
                <a16:creationId xmlns:a16="http://schemas.microsoft.com/office/drawing/2014/main" id="{4FDB27CA-009D-4863-B119-0EC36837148A}"/>
              </a:ext>
            </a:extLst>
          </p:cNvPr>
          <p:cNvSpPr>
            <a:spLocks noGrp="1"/>
          </p:cNvSpPr>
          <p:nvPr>
            <p:ph type="body" sz="quarter" idx="17"/>
          </p:nvPr>
        </p:nvSpPr>
        <p:spPr>
          <a:xfrm>
            <a:off x="4352290" y="2048933"/>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2" name="Text Placeholder 25">
            <a:extLst>
              <a:ext uri="{FF2B5EF4-FFF2-40B4-BE49-F238E27FC236}">
                <a16:creationId xmlns:a16="http://schemas.microsoft.com/office/drawing/2014/main" id="{FD03E3EF-D812-4B98-959B-6800BBE59D1C}"/>
              </a:ext>
            </a:extLst>
          </p:cNvPr>
          <p:cNvSpPr>
            <a:spLocks noGrp="1"/>
          </p:cNvSpPr>
          <p:nvPr>
            <p:ph type="body" sz="quarter" idx="18"/>
          </p:nvPr>
        </p:nvSpPr>
        <p:spPr>
          <a:xfrm>
            <a:off x="436499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3" name="Hexagon 2">
            <a:extLst>
              <a:ext uri="{FF2B5EF4-FFF2-40B4-BE49-F238E27FC236}">
                <a16:creationId xmlns:a16="http://schemas.microsoft.com/office/drawing/2014/main" id="{303FFB35-43AC-4A56-92D0-91038C098B3C}"/>
              </a:ext>
            </a:extLst>
          </p:cNvPr>
          <p:cNvSpPr/>
          <p:nvPr userDrawn="1"/>
        </p:nvSpPr>
        <p:spPr>
          <a:xfrm>
            <a:off x="10700126" y="788523"/>
            <a:ext cx="1155906" cy="99647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Hexagon 3">
            <a:extLst>
              <a:ext uri="{FF2B5EF4-FFF2-40B4-BE49-F238E27FC236}">
                <a16:creationId xmlns:a16="http://schemas.microsoft.com/office/drawing/2014/main" id="{AAF31DA0-707D-4A5D-BB7A-A5C90DB11A55}"/>
              </a:ext>
            </a:extLst>
          </p:cNvPr>
          <p:cNvSpPr/>
          <p:nvPr userDrawn="1"/>
        </p:nvSpPr>
        <p:spPr>
          <a:xfrm>
            <a:off x="11388427" y="1859136"/>
            <a:ext cx="315205" cy="271728"/>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 name="Hexagon 4">
            <a:extLst>
              <a:ext uri="{FF2B5EF4-FFF2-40B4-BE49-F238E27FC236}">
                <a16:creationId xmlns:a16="http://schemas.microsoft.com/office/drawing/2014/main" id="{539F452B-F55F-4D85-834B-A7EAF742647C}"/>
              </a:ext>
            </a:extLst>
          </p:cNvPr>
          <p:cNvSpPr/>
          <p:nvPr userDrawn="1"/>
        </p:nvSpPr>
        <p:spPr>
          <a:xfrm>
            <a:off x="9014155" y="740289"/>
            <a:ext cx="379060" cy="326776"/>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3" name="Title 1">
            <a:extLst>
              <a:ext uri="{FF2B5EF4-FFF2-40B4-BE49-F238E27FC236}">
                <a16:creationId xmlns:a16="http://schemas.microsoft.com/office/drawing/2014/main" id="{91D9F6BE-FB0B-42EE-8F02-95F5CC039B0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C67FFA0E-8AAA-4DEB-B97E-31969F57927D}"/>
              </a:ext>
            </a:extLst>
          </p:cNvPr>
          <p:cNvSpPr>
            <a:spLocks noGrp="1"/>
          </p:cNvSpPr>
          <p:nvPr>
            <p:ph type="pic" sz="quarter" idx="20"/>
          </p:nvPr>
        </p:nvSpPr>
        <p:spPr>
          <a:xfrm>
            <a:off x="9393238" y="2"/>
            <a:ext cx="2798762" cy="1354861"/>
          </a:xfrm>
          <a:custGeom>
            <a:avLst/>
            <a:gdLst>
              <a:gd name="connsiteX0" fmla="*/ 316595 w 2798762"/>
              <a:gd name="connsiteY0" fmla="*/ 88390 h 1354861"/>
              <a:gd name="connsiteX1" fmla="*/ 1152465 w 2798762"/>
              <a:gd name="connsiteY1" fmla="*/ 88390 h 1354861"/>
              <a:gd name="connsiteX2" fmla="*/ 1469083 w 2798762"/>
              <a:gd name="connsiteY2" fmla="*/ 721626 h 1354861"/>
              <a:gd name="connsiteX3" fmla="*/ 1152465 w 2798762"/>
              <a:gd name="connsiteY3" fmla="*/ 1354861 h 1354861"/>
              <a:gd name="connsiteX4" fmla="*/ 316595 w 2798762"/>
              <a:gd name="connsiteY4" fmla="*/ 1354861 h 1354861"/>
              <a:gd name="connsiteX5" fmla="*/ 0 w 2798762"/>
              <a:gd name="connsiteY5" fmla="*/ 721672 h 1354861"/>
              <a:gd name="connsiteX6" fmla="*/ 0 w 2798762"/>
              <a:gd name="connsiteY6" fmla="*/ 721580 h 1354861"/>
              <a:gd name="connsiteX7" fmla="*/ 1250372 w 2798762"/>
              <a:gd name="connsiteY7" fmla="*/ 0 h 1354861"/>
              <a:gd name="connsiteX8" fmla="*/ 2798762 w 2798762"/>
              <a:gd name="connsiteY8" fmla="*/ 0 h 1354861"/>
              <a:gd name="connsiteX9" fmla="*/ 2798762 w 2798762"/>
              <a:gd name="connsiteY9" fmla="*/ 505978 h 1354861"/>
              <a:gd name="connsiteX10" fmla="*/ 2719777 w 2798762"/>
              <a:gd name="connsiteY10" fmla="*/ 663948 h 1354861"/>
              <a:gd name="connsiteX11" fmla="*/ 1582346 w 2798762"/>
              <a:gd name="connsiteY11" fmla="*/ 663948 h 1354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762" h="1354861">
                <a:moveTo>
                  <a:pt x="316595" y="88390"/>
                </a:moveTo>
                <a:lnTo>
                  <a:pt x="1152465" y="88390"/>
                </a:lnTo>
                <a:lnTo>
                  <a:pt x="1469083" y="721626"/>
                </a:lnTo>
                <a:lnTo>
                  <a:pt x="1152465" y="1354861"/>
                </a:lnTo>
                <a:lnTo>
                  <a:pt x="316595" y="1354861"/>
                </a:lnTo>
                <a:lnTo>
                  <a:pt x="0" y="721672"/>
                </a:lnTo>
                <a:lnTo>
                  <a:pt x="0" y="721580"/>
                </a:lnTo>
                <a:close/>
                <a:moveTo>
                  <a:pt x="1250372" y="0"/>
                </a:moveTo>
                <a:lnTo>
                  <a:pt x="2798762" y="0"/>
                </a:lnTo>
                <a:lnTo>
                  <a:pt x="2798762" y="505978"/>
                </a:lnTo>
                <a:lnTo>
                  <a:pt x="2719777" y="663948"/>
                </a:lnTo>
                <a:lnTo>
                  <a:pt x="1582346" y="663948"/>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4096559002"/>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E74AFC3-1C60-42DE-ABAC-F53CA85AC6F1}"/>
              </a:ext>
            </a:extLst>
          </p:cNvPr>
          <p:cNvSpPr/>
          <p:nvPr userDrawn="1"/>
        </p:nvSpPr>
        <p:spPr>
          <a:xfrm>
            <a:off x="5897272" y="1457542"/>
            <a:ext cx="617218" cy="6172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F133261-FFEB-4B3D-B085-14AEAE741F82}"/>
              </a:ext>
            </a:extLst>
          </p:cNvPr>
          <p:cNvSpPr/>
          <p:nvPr userDrawn="1"/>
        </p:nvSpPr>
        <p:spPr>
          <a:xfrm>
            <a:off x="9810348" y="5955461"/>
            <a:ext cx="394539" cy="3945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653FE105-1D8E-48B0-AD9A-95AC9A165651}"/>
              </a:ext>
            </a:extLst>
          </p:cNvPr>
          <p:cNvSpPr/>
          <p:nvPr userDrawn="1"/>
        </p:nvSpPr>
        <p:spPr>
          <a:xfrm>
            <a:off x="6514490" y="946887"/>
            <a:ext cx="335852" cy="33585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15">
            <a:extLst>
              <a:ext uri="{FF2B5EF4-FFF2-40B4-BE49-F238E27FC236}">
                <a16:creationId xmlns:a16="http://schemas.microsoft.com/office/drawing/2014/main" id="{AC4388F5-0DCA-4A09-A6E1-AE07F403093C}"/>
              </a:ext>
            </a:extLst>
          </p:cNvPr>
          <p:cNvSpPr>
            <a:spLocks noGrp="1"/>
          </p:cNvSpPr>
          <p:nvPr>
            <p:ph type="body" sz="quarter" idx="10"/>
          </p:nvPr>
        </p:nvSpPr>
        <p:spPr>
          <a:xfrm>
            <a:off x="647701" y="2042790"/>
            <a:ext cx="4143374" cy="2654301"/>
          </a:xfrm>
          <a:prstGeom prst="rect">
            <a:avLst/>
          </a:prstGeom>
        </p:spPr>
        <p:txBody>
          <a:bodyPr/>
          <a:lstStyle>
            <a:lvl1pPr marL="0" indent="0">
              <a:buNone/>
              <a:defRPr sz="2000"/>
            </a:lvl1pPr>
            <a:lvl2pPr>
              <a:buNone/>
              <a:defRPr/>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7" name="Text Placeholder 15">
            <a:extLst>
              <a:ext uri="{FF2B5EF4-FFF2-40B4-BE49-F238E27FC236}">
                <a16:creationId xmlns:a16="http://schemas.microsoft.com/office/drawing/2014/main" id="{02C12FDC-BC11-43E8-B22A-3EC48E0344D9}"/>
              </a:ext>
            </a:extLst>
          </p:cNvPr>
          <p:cNvSpPr>
            <a:spLocks noGrp="1"/>
          </p:cNvSpPr>
          <p:nvPr>
            <p:ph type="body" sz="quarter" idx="11"/>
          </p:nvPr>
        </p:nvSpPr>
        <p:spPr>
          <a:xfrm>
            <a:off x="647699" y="4953919"/>
            <a:ext cx="4143375" cy="759470"/>
          </a:xfrm>
          <a:prstGeom prst="rect">
            <a:avLst/>
          </a:prstGeom>
        </p:spPr>
        <p:txBody>
          <a:bodyPr/>
          <a:lstStyle>
            <a:lvl1pPr marL="0" indent="0">
              <a:buNone/>
              <a:defRPr sz="2000" b="1">
                <a:solidFill>
                  <a:schemeClr val="accent4"/>
                </a:solidFill>
              </a:defRPr>
            </a:lvl1pPr>
            <a:lvl2pPr>
              <a:buNone/>
              <a:defRPr sz="2000"/>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2" name="Picture Placeholder 11">
            <a:extLst>
              <a:ext uri="{FF2B5EF4-FFF2-40B4-BE49-F238E27FC236}">
                <a16:creationId xmlns:a16="http://schemas.microsoft.com/office/drawing/2014/main" id="{3D43F412-F2C7-4D38-BDD0-9663029081D5}"/>
              </a:ext>
            </a:extLst>
          </p:cNvPr>
          <p:cNvSpPr>
            <a:spLocks noGrp="1"/>
          </p:cNvSpPr>
          <p:nvPr>
            <p:ph type="pic" sz="quarter" idx="13"/>
          </p:nvPr>
        </p:nvSpPr>
        <p:spPr>
          <a:xfrm>
            <a:off x="5887402" y="533063"/>
            <a:ext cx="5542598" cy="5611666"/>
          </a:xfrm>
          <a:custGeom>
            <a:avLst/>
            <a:gdLst>
              <a:gd name="connsiteX0" fmla="*/ 3354105 w 5542598"/>
              <a:gd name="connsiteY0" fmla="*/ 4359376 h 5611666"/>
              <a:gd name="connsiteX1" fmla="*/ 3980250 w 5542598"/>
              <a:gd name="connsiteY1" fmla="*/ 4985521 h 5611666"/>
              <a:gd name="connsiteX2" fmla="*/ 3354105 w 5542598"/>
              <a:gd name="connsiteY2" fmla="*/ 5611666 h 5611666"/>
              <a:gd name="connsiteX3" fmla="*/ 2727960 w 5542598"/>
              <a:gd name="connsiteY3" fmla="*/ 4985521 h 5611666"/>
              <a:gd name="connsiteX4" fmla="*/ 3354105 w 5542598"/>
              <a:gd name="connsiteY4" fmla="*/ 4359376 h 5611666"/>
              <a:gd name="connsiteX5" fmla="*/ 1592580 w 5542598"/>
              <a:gd name="connsiteY5" fmla="*/ 1430357 h 5611666"/>
              <a:gd name="connsiteX6" fmla="*/ 3185160 w 5542598"/>
              <a:gd name="connsiteY6" fmla="*/ 3022937 h 5611666"/>
              <a:gd name="connsiteX7" fmla="*/ 1592580 w 5542598"/>
              <a:gd name="connsiteY7" fmla="*/ 4615517 h 5611666"/>
              <a:gd name="connsiteX8" fmla="*/ 0 w 5542598"/>
              <a:gd name="connsiteY8" fmla="*/ 3022937 h 5611666"/>
              <a:gd name="connsiteX9" fmla="*/ 1592580 w 5542598"/>
              <a:gd name="connsiteY9" fmla="*/ 1430357 h 5611666"/>
              <a:gd name="connsiteX10" fmla="*/ 4230267 w 5542598"/>
              <a:gd name="connsiteY10" fmla="*/ 0 h 5611666"/>
              <a:gd name="connsiteX11" fmla="*/ 5542598 w 5542598"/>
              <a:gd name="connsiteY11" fmla="*/ 1312331 h 5611666"/>
              <a:gd name="connsiteX12" fmla="*/ 4230267 w 5542598"/>
              <a:gd name="connsiteY12" fmla="*/ 2624662 h 5611666"/>
              <a:gd name="connsiteX13" fmla="*/ 2917936 w 5542598"/>
              <a:gd name="connsiteY13" fmla="*/ 1312331 h 5611666"/>
              <a:gd name="connsiteX14" fmla="*/ 4230267 w 5542598"/>
              <a:gd name="connsiteY14" fmla="*/ 0 h 5611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2598" h="5611666">
                <a:moveTo>
                  <a:pt x="3354105" y="4359376"/>
                </a:moveTo>
                <a:cubicBezTo>
                  <a:pt x="3699915" y="4359376"/>
                  <a:pt x="3980250" y="4639711"/>
                  <a:pt x="3980250" y="4985521"/>
                </a:cubicBezTo>
                <a:cubicBezTo>
                  <a:pt x="3980250" y="5331331"/>
                  <a:pt x="3699915" y="5611666"/>
                  <a:pt x="3354105" y="5611666"/>
                </a:cubicBezTo>
                <a:cubicBezTo>
                  <a:pt x="3008295" y="5611666"/>
                  <a:pt x="2727960" y="5331331"/>
                  <a:pt x="2727960" y="4985521"/>
                </a:cubicBezTo>
                <a:cubicBezTo>
                  <a:pt x="2727960" y="4639711"/>
                  <a:pt x="3008295" y="4359376"/>
                  <a:pt x="3354105" y="4359376"/>
                </a:cubicBezTo>
                <a:close/>
                <a:moveTo>
                  <a:pt x="1592580" y="1430357"/>
                </a:moveTo>
                <a:cubicBezTo>
                  <a:pt x="2472138" y="1430357"/>
                  <a:pt x="3185160" y="2143379"/>
                  <a:pt x="3185160" y="3022937"/>
                </a:cubicBezTo>
                <a:cubicBezTo>
                  <a:pt x="3185160" y="3902495"/>
                  <a:pt x="2472138" y="4615517"/>
                  <a:pt x="1592580" y="4615517"/>
                </a:cubicBezTo>
                <a:cubicBezTo>
                  <a:pt x="713022" y="4615517"/>
                  <a:pt x="0" y="3902495"/>
                  <a:pt x="0" y="3022937"/>
                </a:cubicBezTo>
                <a:cubicBezTo>
                  <a:pt x="0" y="2143379"/>
                  <a:pt x="713022" y="1430357"/>
                  <a:pt x="1592580" y="1430357"/>
                </a:cubicBezTo>
                <a:close/>
                <a:moveTo>
                  <a:pt x="4230267" y="0"/>
                </a:moveTo>
                <a:cubicBezTo>
                  <a:pt x="4955047" y="0"/>
                  <a:pt x="5542598" y="587551"/>
                  <a:pt x="5542598" y="1312331"/>
                </a:cubicBezTo>
                <a:cubicBezTo>
                  <a:pt x="5542598" y="2037111"/>
                  <a:pt x="4955047" y="2624662"/>
                  <a:pt x="4230267" y="2624662"/>
                </a:cubicBezTo>
                <a:cubicBezTo>
                  <a:pt x="3505487" y="2624662"/>
                  <a:pt x="2917936" y="2037111"/>
                  <a:pt x="2917936" y="1312331"/>
                </a:cubicBezTo>
                <a:cubicBezTo>
                  <a:pt x="2917936" y="587551"/>
                  <a:pt x="3505487" y="0"/>
                  <a:pt x="4230267"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3" name="Title 1">
            <a:extLst>
              <a:ext uri="{FF2B5EF4-FFF2-40B4-BE49-F238E27FC236}">
                <a16:creationId xmlns:a16="http://schemas.microsoft.com/office/drawing/2014/main" id="{11176083-2CE5-4707-A564-46805454AF1A}"/>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316186999"/>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5_Custom Layout">
    <p:bg>
      <p:bgPr>
        <a:solidFill>
          <a:schemeClr val="tx1"/>
        </a:solidFill>
        <a:effectLst/>
      </p:bgPr>
    </p:bg>
    <p:spTree>
      <p:nvGrpSpPr>
        <p:cNvPr id="1" name=""/>
        <p:cNvGrpSpPr/>
        <p:nvPr/>
      </p:nvGrpSpPr>
      <p:grpSpPr>
        <a:xfrm>
          <a:off x="0" y="0"/>
          <a:ext cx="0" cy="0"/>
          <a:chOff x="0" y="0"/>
          <a:chExt cx="0" cy="0"/>
        </a:xfrm>
      </p:grpSpPr>
      <p:sp>
        <p:nvSpPr>
          <p:cNvPr id="14" name="Picture Placeholder 21">
            <a:extLst>
              <a:ext uri="{FF2B5EF4-FFF2-40B4-BE49-F238E27FC236}">
                <a16:creationId xmlns:a16="http://schemas.microsoft.com/office/drawing/2014/main" id="{75D96571-69F8-475F-A910-ECC183425065}"/>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3" name="Oval 2" descr="Tall office building looking up">
            <a:extLst>
              <a:ext uri="{FF2B5EF4-FFF2-40B4-BE49-F238E27FC236}">
                <a16:creationId xmlns:a16="http://schemas.microsoft.com/office/drawing/2014/main" id="{CD4C2457-AECB-4015-9FE4-CCBC516AA9EE}"/>
              </a:ext>
            </a:extLst>
          </p:cNvPr>
          <p:cNvSpPr/>
          <p:nvPr userDrawn="1"/>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289A018F-D11C-4B07-9830-8336B27A18AD}"/>
              </a:ext>
            </a:extLst>
          </p:cNvPr>
          <p:cNvSpPr/>
          <p:nvPr userDrawn="1"/>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0209A32-FE17-4457-B02B-0A1DB9B8ADB1}"/>
              </a:ext>
            </a:extLst>
          </p:cNvPr>
          <p:cNvSpPr/>
          <p:nvPr userDrawn="1"/>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585A541-0EDE-4213-AE62-4D909E8EB7F5}"/>
              </a:ext>
            </a:extLst>
          </p:cNvPr>
          <p:cNvSpPr/>
          <p:nvPr userDrawn="1"/>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 Placeholder 23">
            <a:extLst>
              <a:ext uri="{FF2B5EF4-FFF2-40B4-BE49-F238E27FC236}">
                <a16:creationId xmlns:a16="http://schemas.microsoft.com/office/drawing/2014/main" id="{CBFD020D-881A-48D8-BDA8-55C7B95C5996}"/>
              </a:ext>
            </a:extLst>
          </p:cNvPr>
          <p:cNvSpPr>
            <a:spLocks noGrp="1"/>
          </p:cNvSpPr>
          <p:nvPr>
            <p:ph type="body" sz="quarter" idx="11" hasCustomPrompt="1"/>
          </p:nvPr>
        </p:nvSpPr>
        <p:spPr>
          <a:xfrm>
            <a:off x="4127927" y="4609453"/>
            <a:ext cx="3924934" cy="490538"/>
          </a:xfrm>
          <a:prstGeom prst="rect">
            <a:avLst/>
          </a:prstGeom>
        </p:spPr>
        <p:txBody>
          <a:bodyPr anchor="b"/>
          <a:lstStyle>
            <a:lvl1pPr algn="ctr">
              <a:buNone/>
              <a:defRPr lang="en-US" sz="20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 name="Title 1">
            <a:extLst>
              <a:ext uri="{FF2B5EF4-FFF2-40B4-BE49-F238E27FC236}">
                <a16:creationId xmlns:a16="http://schemas.microsoft.com/office/drawing/2014/main" id="{CF9687A5-0BDD-45B2-A892-542449E31394}"/>
              </a:ext>
            </a:extLst>
          </p:cNvPr>
          <p:cNvSpPr>
            <a:spLocks noGrp="1"/>
          </p:cNvSpPr>
          <p:nvPr>
            <p:ph type="title"/>
          </p:nvPr>
        </p:nvSpPr>
        <p:spPr>
          <a:xfrm>
            <a:off x="4045678" y="1988047"/>
            <a:ext cx="4007183" cy="2374194"/>
          </a:xfrm>
          <a:prstGeom prst="rect">
            <a:avLst/>
          </a:prstGeom>
        </p:spPr>
        <p:txBody>
          <a:bodyPr/>
          <a:lstStyle>
            <a:lvl1pPr algn="ctr">
              <a:spcBef>
                <a:spcPts val="1000"/>
              </a:spcBef>
              <a:defRPr sz="2800">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68632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94370068"/>
      </p:ext>
    </p:extLst>
  </p:cSld>
  <p:clrMapOvr>
    <a:masterClrMapping/>
  </p:clrMapOvr>
  <p:extLst>
    <p:ext uri="{DCECCB84-F9BA-43D5-87BE-67443E8EF086}">
      <p15:sldGuideLst xmlns:p15="http://schemas.microsoft.com/office/powerpoint/2012/main">
        <p15:guide id="1" orient="horz" pos="504" userDrawn="1">
          <p15:clr>
            <a:srgbClr val="FBAE40"/>
          </p15:clr>
        </p15:guide>
        <p15:guide id="2" pos="3840" userDrawn="1">
          <p15:clr>
            <a:srgbClr val="FBAE40"/>
          </p15:clr>
        </p15:guide>
        <p15:guide id="3" orient="horz" pos="141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84497083"/>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23CD802-D0A0-4EAC-8222-78FFDDD76A75}"/>
              </a:ext>
            </a:extLst>
          </p:cNvPr>
          <p:cNvSpPr>
            <a:spLocks noGrp="1"/>
          </p:cNvSpPr>
          <p:nvPr>
            <p:ph sz="quarter" idx="10"/>
          </p:nvPr>
        </p:nvSpPr>
        <p:spPr>
          <a:xfrm>
            <a:off x="838200" y="2039392"/>
            <a:ext cx="105156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7BCB8BF-DA17-4856-91E9-77C601F2B139}"/>
              </a:ext>
            </a:extLst>
          </p:cNvPr>
          <p:cNvSpPr>
            <a:spLocks noGrp="1"/>
          </p:cNvSpPr>
          <p:nvPr>
            <p:ph type="title"/>
          </p:nvPr>
        </p:nvSpPr>
        <p:spPr>
          <a:xfrm>
            <a:off x="838200" y="635000"/>
            <a:ext cx="10515600" cy="700115"/>
          </a:xfrm>
          <a:prstGeom prst="rect">
            <a:avLst/>
          </a:prstGeom>
        </p:spPr>
        <p:txBody>
          <a:bodyPr anchor="ctr"/>
          <a:lstStyle>
            <a:lvl1pPr algn="ct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51989139"/>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3603056595"/>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15058552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40" name="Content Placeholder 39">
            <a:extLst>
              <a:ext uri="{FF2B5EF4-FFF2-40B4-BE49-F238E27FC236}">
                <a16:creationId xmlns:a16="http://schemas.microsoft.com/office/drawing/2014/main" id="{6BB16225-AC51-4525-A1E8-438B8B0B7361}"/>
              </a:ext>
            </a:extLst>
          </p:cNvPr>
          <p:cNvSpPr>
            <a:spLocks noGrp="1"/>
          </p:cNvSpPr>
          <p:nvPr>
            <p:ph sz="quarter" idx="12"/>
          </p:nvPr>
        </p:nvSpPr>
        <p:spPr>
          <a:xfrm>
            <a:off x="173965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1" name="Content Placeholder 39">
            <a:extLst>
              <a:ext uri="{FF2B5EF4-FFF2-40B4-BE49-F238E27FC236}">
                <a16:creationId xmlns:a16="http://schemas.microsoft.com/office/drawing/2014/main" id="{6EC38F38-5935-49D5-AA85-4182E82D6FF2}"/>
              </a:ext>
            </a:extLst>
          </p:cNvPr>
          <p:cNvSpPr>
            <a:spLocks noGrp="1"/>
          </p:cNvSpPr>
          <p:nvPr>
            <p:ph sz="quarter" idx="13"/>
          </p:nvPr>
        </p:nvSpPr>
        <p:spPr>
          <a:xfrm>
            <a:off x="173965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2" name="Content Placeholder 39">
            <a:extLst>
              <a:ext uri="{FF2B5EF4-FFF2-40B4-BE49-F238E27FC236}">
                <a16:creationId xmlns:a16="http://schemas.microsoft.com/office/drawing/2014/main" id="{51C9D5ED-A19A-42A1-9200-C77E39E6F5C5}"/>
              </a:ext>
            </a:extLst>
          </p:cNvPr>
          <p:cNvSpPr>
            <a:spLocks noGrp="1"/>
          </p:cNvSpPr>
          <p:nvPr>
            <p:ph sz="quarter" idx="14"/>
          </p:nvPr>
        </p:nvSpPr>
        <p:spPr>
          <a:xfrm>
            <a:off x="173965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3" name="Content Placeholder 39">
            <a:extLst>
              <a:ext uri="{FF2B5EF4-FFF2-40B4-BE49-F238E27FC236}">
                <a16:creationId xmlns:a16="http://schemas.microsoft.com/office/drawing/2014/main" id="{47A95437-77F3-4E2C-8470-57587793A103}"/>
              </a:ext>
            </a:extLst>
          </p:cNvPr>
          <p:cNvSpPr>
            <a:spLocks noGrp="1"/>
          </p:cNvSpPr>
          <p:nvPr>
            <p:ph sz="quarter" idx="15"/>
          </p:nvPr>
        </p:nvSpPr>
        <p:spPr>
          <a:xfrm>
            <a:off x="749386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4" name="Content Placeholder 39">
            <a:extLst>
              <a:ext uri="{FF2B5EF4-FFF2-40B4-BE49-F238E27FC236}">
                <a16:creationId xmlns:a16="http://schemas.microsoft.com/office/drawing/2014/main" id="{CB1EA2BE-D294-486E-88F0-2AA9518A6E63}"/>
              </a:ext>
            </a:extLst>
          </p:cNvPr>
          <p:cNvSpPr>
            <a:spLocks noGrp="1"/>
          </p:cNvSpPr>
          <p:nvPr>
            <p:ph sz="quarter" idx="16"/>
          </p:nvPr>
        </p:nvSpPr>
        <p:spPr>
          <a:xfrm>
            <a:off x="749386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5" name="Content Placeholder 39">
            <a:extLst>
              <a:ext uri="{FF2B5EF4-FFF2-40B4-BE49-F238E27FC236}">
                <a16:creationId xmlns:a16="http://schemas.microsoft.com/office/drawing/2014/main" id="{108734A0-880E-44E2-858F-7AA6C6B0A5A3}"/>
              </a:ext>
            </a:extLst>
          </p:cNvPr>
          <p:cNvSpPr>
            <a:spLocks noGrp="1"/>
          </p:cNvSpPr>
          <p:nvPr>
            <p:ph sz="quarter" idx="17"/>
          </p:nvPr>
        </p:nvSpPr>
        <p:spPr>
          <a:xfrm>
            <a:off x="749386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10" name="Title 1">
            <a:extLst>
              <a:ext uri="{FF2B5EF4-FFF2-40B4-BE49-F238E27FC236}">
                <a16:creationId xmlns:a16="http://schemas.microsoft.com/office/drawing/2014/main" id="{63CED4CD-5348-488E-A883-0486DD5749A7}"/>
              </a:ext>
            </a:extLst>
          </p:cNvPr>
          <p:cNvSpPr>
            <a:spLocks noGrp="1"/>
          </p:cNvSpPr>
          <p:nvPr>
            <p:ph type="title"/>
          </p:nvPr>
        </p:nvSpPr>
        <p:spPr>
          <a:xfrm>
            <a:off x="660400" y="805213"/>
            <a:ext cx="10693400"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8270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3">
            <a:extLst>
              <a:ext uri="{FF2B5EF4-FFF2-40B4-BE49-F238E27FC236}">
                <a16:creationId xmlns:a16="http://schemas.microsoft.com/office/drawing/2014/main" id="{A1AD702D-965C-40E9-8D23-D82E2CFA9E61}"/>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7BD5F78-1C10-49D6-8616-C9F20406C112}" type="datetime1">
              <a:rPr lang="en-US" sz="1100" smtClean="0">
                <a:solidFill>
                  <a:schemeClr val="accent2"/>
                </a:solidFill>
              </a:rPr>
              <a:pPr/>
              <a:t>2/7/2023</a:t>
            </a:fld>
            <a:endParaRPr lang="en-US" sz="1100" dirty="0">
              <a:solidFill>
                <a:schemeClr val="accent2"/>
              </a:solidFill>
            </a:endParaRPr>
          </a:p>
        </p:txBody>
      </p:sp>
      <p:sp>
        <p:nvSpPr>
          <p:cNvPr id="5" name="Footer Placeholder 4">
            <a:extLst>
              <a:ext uri="{FF2B5EF4-FFF2-40B4-BE49-F238E27FC236}">
                <a16:creationId xmlns:a16="http://schemas.microsoft.com/office/drawing/2014/main" id="{793E0959-6855-4447-BAEC-D32B47712F07}"/>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a:solidFill>
                  <a:schemeClr val="accent2"/>
                </a:solidFill>
              </a:rPr>
              <a:t>Annual Review</a:t>
            </a:r>
          </a:p>
        </p:txBody>
      </p:sp>
      <p:sp>
        <p:nvSpPr>
          <p:cNvPr id="7" name="Slide Number Placeholder 5">
            <a:extLst>
              <a:ext uri="{FF2B5EF4-FFF2-40B4-BE49-F238E27FC236}">
                <a16:creationId xmlns:a16="http://schemas.microsoft.com/office/drawing/2014/main" id="{13A05B6A-9124-4DBB-843A-84818A8F79FC}"/>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88" r:id="rId3"/>
    <p:sldLayoutId id="2147483681" r:id="rId4"/>
    <p:sldLayoutId id="2147483680" r:id="rId5"/>
    <p:sldLayoutId id="2147483682" r:id="rId6"/>
    <p:sldLayoutId id="2147483677" r:id="rId7"/>
    <p:sldLayoutId id="2147483654" r:id="rId8"/>
    <p:sldLayoutId id="2147483685" r:id="rId9"/>
    <p:sldLayoutId id="2147483684" r:id="rId10"/>
    <p:sldLayoutId id="2147483686" r:id="rId11"/>
    <p:sldLayoutId id="2147483687" r:id="rId12"/>
    <p:sldLayoutId id="2147483675" r:id="rId13"/>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Placeholder 12" descr="Blue glass building">
            <a:extLst>
              <a:ext uri="{FF2B5EF4-FFF2-40B4-BE49-F238E27FC236}">
                <a16:creationId xmlns:a16="http://schemas.microsoft.com/office/drawing/2014/main" id="{E6A5B61D-69C0-4661-AD66-3D72D9A6E86F}"/>
              </a:ext>
            </a:extLst>
          </p:cNvPr>
          <p:cNvPicPr>
            <a:picLocks noGrp="1" noChangeAspect="1"/>
          </p:cNvPicPr>
          <p:nvPr>
            <p:ph type="pic" sz="quarter" idx="10"/>
          </p:nvPr>
        </p:nvPicPr>
        <p:blipFill>
          <a:blip r:embed="rId3">
            <a:alphaModFix amt="80000"/>
          </a:blip>
          <a:srcRect t="7802" b="7802"/>
          <a:stretch/>
        </p:blipFill>
        <p:spPr>
          <a:xfrm>
            <a:off x="0" y="0"/>
            <a:ext cx="12192000" cy="6858000"/>
          </a:xfrm>
          <a:blipFill dpi="0" rotWithShape="1">
            <a:blip r:embed="rId3">
              <a:alphaModFix amt="80000"/>
              <a:extLst>
                <a:ext uri="{28A0092B-C50C-407E-A947-70E740481C1C}">
                  <a14:useLocalDpi xmlns:a14="http://schemas.microsoft.com/office/drawing/2010/main" val="0"/>
                </a:ext>
              </a:extLst>
            </a:blip>
            <a:srcRect/>
            <a:stretch>
              <a:fillRect/>
            </a:stretch>
          </a:blipFill>
        </p:spPr>
      </p:pic>
      <p:sp>
        <p:nvSpPr>
          <p:cNvPr id="6" name="Hexagon 5">
            <a:extLst>
              <a:ext uri="{FF2B5EF4-FFF2-40B4-BE49-F238E27FC236}">
                <a16:creationId xmlns:a16="http://schemas.microsoft.com/office/drawing/2014/main" id="{38AF5374-EA50-4722-BB45-6C182E5A16AE}"/>
              </a:ext>
              <a:ext uri="{C183D7F6-B498-43B3-948B-1728B52AA6E4}">
                <adec:decorative xmlns:adec="http://schemas.microsoft.com/office/drawing/2017/decorative" val="1"/>
              </a:ext>
            </a:extLst>
          </p:cNvPr>
          <p:cNvSpPr/>
          <p:nvPr/>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BD837CEB-1A69-4F72-95D4-054D82F09696}"/>
              </a:ext>
            </a:extLst>
          </p:cNvPr>
          <p:cNvSpPr>
            <a:spLocks noGrp="1"/>
          </p:cNvSpPr>
          <p:nvPr>
            <p:ph type="title"/>
          </p:nvPr>
        </p:nvSpPr>
        <p:spPr/>
        <p:txBody>
          <a:bodyPr/>
          <a:lstStyle/>
          <a:p>
            <a:r>
              <a:rPr lang="en-US" sz="4800" dirty="0"/>
              <a:t>Lending </a:t>
            </a:r>
            <a:br>
              <a:rPr lang="en-US" sz="4800" dirty="0"/>
            </a:br>
            <a:r>
              <a:rPr lang="en-US" sz="4800" dirty="0"/>
              <a:t>Club</a:t>
            </a:r>
            <a:endParaRPr lang="en-US" dirty="0"/>
          </a:p>
        </p:txBody>
      </p:sp>
      <p:sp>
        <p:nvSpPr>
          <p:cNvPr id="21" name="Hexagon 20">
            <a:extLst>
              <a:ext uri="{FF2B5EF4-FFF2-40B4-BE49-F238E27FC236}">
                <a16:creationId xmlns:a16="http://schemas.microsoft.com/office/drawing/2014/main" id="{35FAA64B-9D7A-4109-97E0-B0BAA29C475F}"/>
              </a:ext>
              <a:ext uri="{C183D7F6-B498-43B3-948B-1728B52AA6E4}">
                <adec:decorative xmlns:adec="http://schemas.microsoft.com/office/drawing/2017/decorative" val="1"/>
              </a:ext>
            </a:extLst>
          </p:cNvPr>
          <p:cNvSpPr/>
          <p:nvPr/>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00A0E61B-8139-47E5-862B-C6D87AFF35A2}"/>
              </a:ext>
              <a:ext uri="{C183D7F6-B498-43B3-948B-1728B52AA6E4}">
                <adec:decorative xmlns:adec="http://schemas.microsoft.com/office/drawing/2017/decorative" val="1"/>
              </a:ext>
            </a:extLst>
          </p:cNvPr>
          <p:cNvSpPr/>
          <p:nvPr/>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B06F39E4-24A5-44F2-BD9A-7E8C8AF2773B}"/>
              </a:ext>
              <a:ext uri="{C183D7F6-B498-43B3-948B-1728B52AA6E4}">
                <adec:decorative xmlns:adec="http://schemas.microsoft.com/office/drawing/2017/decorative" val="1"/>
              </a:ext>
            </a:extLst>
          </p:cNvPr>
          <p:cNvSpPr/>
          <p:nvPr/>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Hexagon 1">
            <a:extLst>
              <a:ext uri="{FF2B5EF4-FFF2-40B4-BE49-F238E27FC236}">
                <a16:creationId xmlns:a16="http://schemas.microsoft.com/office/drawing/2014/main" id="{62F7433A-0BB9-4B38-A96F-AB1B77772B59}"/>
              </a:ext>
              <a:ext uri="{C183D7F6-B498-43B3-948B-1728B52AA6E4}">
                <adec:decorative xmlns:adec="http://schemas.microsoft.com/office/drawing/2017/decorative" val="1"/>
              </a:ext>
            </a:extLst>
          </p:cNvPr>
          <p:cNvSpPr/>
          <p:nvPr/>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2B97E6BE-FD96-F06E-BD02-54FB13797405}"/>
              </a:ext>
            </a:extLst>
          </p:cNvPr>
          <p:cNvSpPr txBox="1"/>
          <p:nvPr/>
        </p:nvSpPr>
        <p:spPr>
          <a:xfrm>
            <a:off x="6364011" y="5379904"/>
            <a:ext cx="1999129" cy="369332"/>
          </a:xfrm>
          <a:prstGeom prst="rect">
            <a:avLst/>
          </a:prstGeom>
          <a:noFill/>
        </p:spPr>
        <p:txBody>
          <a:bodyPr wrap="square" rtlCol="0">
            <a:spAutoFit/>
          </a:bodyPr>
          <a:lstStyle/>
          <a:p>
            <a:r>
              <a:rPr lang="en-US" dirty="0">
                <a:solidFill>
                  <a:schemeClr val="bg1"/>
                </a:solidFill>
              </a:rPr>
              <a:t>By shweta</a:t>
            </a:r>
            <a:endParaRPr lang="en-IN" dirty="0">
              <a:solidFill>
                <a:schemeClr val="bg1"/>
              </a:solidFill>
            </a:endParaRPr>
          </a:p>
        </p:txBody>
      </p:sp>
    </p:spTree>
    <p:extLst>
      <p:ext uri="{BB962C8B-B14F-4D97-AF65-F5344CB8AC3E}">
        <p14:creationId xmlns:p14="http://schemas.microsoft.com/office/powerpoint/2010/main" val="3665993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anchor="ctr"/>
          <a:lstStyle/>
          <a:p>
            <a:pPr algn="ctr"/>
            <a:r>
              <a:rPr lang="en-US" sz="4800" b="1" dirty="0">
                <a:solidFill>
                  <a:schemeClr val="tx1"/>
                </a:solidFill>
              </a:rPr>
              <a:t>States and charged off</a:t>
            </a:r>
          </a:p>
        </p:txBody>
      </p:sp>
      <p:sp>
        <p:nvSpPr>
          <p:cNvPr id="46" name="TextBox 45">
            <a:extLst>
              <a:ext uri="{FF2B5EF4-FFF2-40B4-BE49-F238E27FC236}">
                <a16:creationId xmlns:a16="http://schemas.microsoft.com/office/drawing/2014/main" id="{72A33B70-9718-4660-A2AE-8C514CC59259}"/>
              </a:ext>
            </a:extLst>
          </p:cNvPr>
          <p:cNvSpPr txBox="1"/>
          <p:nvPr/>
        </p:nvSpPr>
        <p:spPr>
          <a:xfrm>
            <a:off x="1741713"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Au</a:t>
            </a:r>
          </a:p>
        </p:txBody>
      </p:sp>
      <p:sp>
        <p:nvSpPr>
          <p:cNvPr id="48" name="TextBox 47">
            <a:extLst>
              <a:ext uri="{FF2B5EF4-FFF2-40B4-BE49-F238E27FC236}">
                <a16:creationId xmlns:a16="http://schemas.microsoft.com/office/drawing/2014/main" id="{271910E1-1CD0-4263-8B65-DF80AB091A84}"/>
              </a:ext>
            </a:extLst>
          </p:cNvPr>
          <p:cNvSpPr txBox="1"/>
          <p:nvPr/>
        </p:nvSpPr>
        <p:spPr>
          <a:xfrm>
            <a:off x="2637867" y="2410633"/>
            <a:ext cx="628690"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Sep</a:t>
            </a:r>
          </a:p>
        </p:txBody>
      </p:sp>
      <p:sp>
        <p:nvSpPr>
          <p:cNvPr id="56" name="TextBox 55">
            <a:extLst>
              <a:ext uri="{FF2B5EF4-FFF2-40B4-BE49-F238E27FC236}">
                <a16:creationId xmlns:a16="http://schemas.microsoft.com/office/drawing/2014/main" id="{B91474A0-3948-4481-B3F1-1BD1F9FD5596}"/>
              </a:ext>
            </a:extLst>
          </p:cNvPr>
          <p:cNvSpPr txBox="1"/>
          <p:nvPr/>
        </p:nvSpPr>
        <p:spPr>
          <a:xfrm>
            <a:off x="6208060"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Jan</a:t>
            </a:r>
          </a:p>
        </p:txBody>
      </p:sp>
      <p:sp>
        <p:nvSpPr>
          <p:cNvPr id="62" name="TextBox 61">
            <a:extLst>
              <a:ext uri="{FF2B5EF4-FFF2-40B4-BE49-F238E27FC236}">
                <a16:creationId xmlns:a16="http://schemas.microsoft.com/office/drawing/2014/main" id="{04CD836B-A190-4A59-9ACF-3B40EAEA9BCB}"/>
              </a:ext>
            </a:extLst>
          </p:cNvPr>
          <p:cNvSpPr txBox="1"/>
          <p:nvPr/>
        </p:nvSpPr>
        <p:spPr>
          <a:xfrm>
            <a:off x="8933854"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Apr</a:t>
            </a:r>
          </a:p>
        </p:txBody>
      </p:sp>
      <p:pic>
        <p:nvPicPr>
          <p:cNvPr id="35" name="Picture 34">
            <a:extLst>
              <a:ext uri="{FF2B5EF4-FFF2-40B4-BE49-F238E27FC236}">
                <a16:creationId xmlns:a16="http://schemas.microsoft.com/office/drawing/2014/main" id="{AFDEBF7D-A025-5B4D-46F6-AB1E6C0D2547}"/>
              </a:ext>
            </a:extLst>
          </p:cNvPr>
          <p:cNvPicPr>
            <a:picLocks noChangeAspect="1"/>
          </p:cNvPicPr>
          <p:nvPr/>
        </p:nvPicPr>
        <p:blipFill rotWithShape="1">
          <a:blip r:embed="rId3"/>
          <a:srcRect l="12206" t="33072" r="14285" b="34640"/>
          <a:stretch/>
        </p:blipFill>
        <p:spPr>
          <a:xfrm>
            <a:off x="1488140" y="1642045"/>
            <a:ext cx="8962147" cy="2214283"/>
          </a:xfrm>
          <a:prstGeom prst="rect">
            <a:avLst/>
          </a:prstGeom>
        </p:spPr>
      </p:pic>
      <p:sp>
        <p:nvSpPr>
          <p:cNvPr id="37" name="TextBox 36">
            <a:extLst>
              <a:ext uri="{FF2B5EF4-FFF2-40B4-BE49-F238E27FC236}">
                <a16:creationId xmlns:a16="http://schemas.microsoft.com/office/drawing/2014/main" id="{BCFD869D-8ACC-F5C2-472F-2033241825B7}"/>
              </a:ext>
            </a:extLst>
          </p:cNvPr>
          <p:cNvSpPr txBox="1"/>
          <p:nvPr/>
        </p:nvSpPr>
        <p:spPr>
          <a:xfrm>
            <a:off x="1900518" y="4320988"/>
            <a:ext cx="8549769" cy="369332"/>
          </a:xfrm>
          <a:prstGeom prst="rect">
            <a:avLst/>
          </a:prstGeom>
          <a:noFill/>
        </p:spPr>
        <p:txBody>
          <a:bodyPr wrap="square" rtlCol="0">
            <a:spAutoFit/>
          </a:bodyPr>
          <a:lstStyle/>
          <a:p>
            <a:pPr marL="285750" indent="-285750">
              <a:buFont typeface="Arial" panose="020B0604020202020204" pitchFamily="34" charset="0"/>
              <a:buChar char="•"/>
            </a:pPr>
            <a:r>
              <a:rPr lang="en-US" dirty="0"/>
              <a:t>CA, FL, NY, TX and NJ states have most defaulters.</a:t>
            </a:r>
            <a:endParaRPr lang="en-IN" dirty="0"/>
          </a:p>
        </p:txBody>
      </p:sp>
    </p:spTree>
    <p:extLst>
      <p:ext uri="{BB962C8B-B14F-4D97-AF65-F5344CB8AC3E}">
        <p14:creationId xmlns:p14="http://schemas.microsoft.com/office/powerpoint/2010/main" val="1856314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itle 39">
            <a:extLst>
              <a:ext uri="{FF2B5EF4-FFF2-40B4-BE49-F238E27FC236}">
                <a16:creationId xmlns:a16="http://schemas.microsoft.com/office/drawing/2014/main" id="{B89E9C66-E38F-4FFF-B1A6-BA4E05DD831A}"/>
              </a:ext>
            </a:extLst>
          </p:cNvPr>
          <p:cNvSpPr>
            <a:spLocks noGrp="1"/>
          </p:cNvSpPr>
          <p:nvPr>
            <p:ph type="title"/>
          </p:nvPr>
        </p:nvSpPr>
        <p:spPr>
          <a:xfrm>
            <a:off x="660399" y="805213"/>
            <a:ext cx="7425765" cy="830997"/>
          </a:xfrm>
        </p:spPr>
        <p:txBody>
          <a:bodyPr/>
          <a:lstStyle/>
          <a:p>
            <a:r>
              <a:rPr lang="en-US" dirty="0"/>
              <a:t>Purpose and loan status</a:t>
            </a:r>
            <a:br>
              <a:rPr lang="en-US" dirty="0"/>
            </a:br>
            <a:endParaRPr lang="en-US" dirty="0"/>
          </a:p>
        </p:txBody>
      </p:sp>
      <p:pic>
        <p:nvPicPr>
          <p:cNvPr id="23" name="Picture 22">
            <a:extLst>
              <a:ext uri="{FF2B5EF4-FFF2-40B4-BE49-F238E27FC236}">
                <a16:creationId xmlns:a16="http://schemas.microsoft.com/office/drawing/2014/main" id="{EDE2C320-169D-1866-C1C3-F0193A8FC538}"/>
              </a:ext>
            </a:extLst>
          </p:cNvPr>
          <p:cNvPicPr>
            <a:picLocks noChangeAspect="1"/>
          </p:cNvPicPr>
          <p:nvPr/>
        </p:nvPicPr>
        <p:blipFill rotWithShape="1">
          <a:blip r:embed="rId2"/>
          <a:srcRect l="18897" t="29150" r="22573" b="19608"/>
          <a:stretch/>
        </p:blipFill>
        <p:spPr>
          <a:xfrm>
            <a:off x="2312894" y="1479176"/>
            <a:ext cx="7135906" cy="3514166"/>
          </a:xfrm>
          <a:prstGeom prst="rect">
            <a:avLst/>
          </a:prstGeom>
        </p:spPr>
      </p:pic>
      <p:sp>
        <p:nvSpPr>
          <p:cNvPr id="24" name="TextBox 23">
            <a:extLst>
              <a:ext uri="{FF2B5EF4-FFF2-40B4-BE49-F238E27FC236}">
                <a16:creationId xmlns:a16="http://schemas.microsoft.com/office/drawing/2014/main" id="{0B2043A9-0751-51E3-4528-9F0C66218649}"/>
              </a:ext>
            </a:extLst>
          </p:cNvPr>
          <p:cNvSpPr txBox="1"/>
          <p:nvPr/>
        </p:nvSpPr>
        <p:spPr>
          <a:xfrm>
            <a:off x="842683" y="5049850"/>
            <a:ext cx="11205882" cy="369332"/>
          </a:xfrm>
          <a:prstGeom prst="rect">
            <a:avLst/>
          </a:prstGeom>
          <a:noFill/>
        </p:spPr>
        <p:txBody>
          <a:bodyPr wrap="square" rtlCol="0">
            <a:spAutoFit/>
          </a:bodyPr>
          <a:lstStyle/>
          <a:p>
            <a:pPr marL="285750" indent="-285750">
              <a:buFont typeface="Arial" panose="020B0604020202020204" pitchFamily="34" charset="0"/>
              <a:buChar char="•"/>
            </a:pPr>
            <a:r>
              <a:rPr lang="en-US" dirty="0"/>
              <a:t>Borrowers who took loan for small business have high defaulters.</a:t>
            </a:r>
            <a:endParaRPr lang="en-IN" dirty="0"/>
          </a:p>
        </p:txBody>
      </p:sp>
    </p:spTree>
    <p:extLst>
      <p:ext uri="{BB962C8B-B14F-4D97-AF65-F5344CB8AC3E}">
        <p14:creationId xmlns:p14="http://schemas.microsoft.com/office/powerpoint/2010/main" val="3903608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B7CD-FFE7-EA43-10EA-437AB2A54E12}"/>
              </a:ext>
            </a:extLst>
          </p:cNvPr>
          <p:cNvSpPr>
            <a:spLocks noGrp="1"/>
          </p:cNvSpPr>
          <p:nvPr>
            <p:ph type="title"/>
          </p:nvPr>
        </p:nvSpPr>
        <p:spPr/>
        <p:txBody>
          <a:bodyPr/>
          <a:lstStyle/>
          <a:p>
            <a:r>
              <a:rPr lang="en-US" sz="4800" b="1" dirty="0">
                <a:solidFill>
                  <a:schemeClr val="tx1"/>
                </a:solidFill>
              </a:rPr>
              <a:t>Home owner and loan</a:t>
            </a:r>
            <a:endParaRPr lang="en-IN" sz="4800" b="1" dirty="0">
              <a:solidFill>
                <a:schemeClr val="tx1"/>
              </a:solidFill>
            </a:endParaRPr>
          </a:p>
        </p:txBody>
      </p:sp>
      <p:pic>
        <p:nvPicPr>
          <p:cNvPr id="4" name="Picture 3">
            <a:extLst>
              <a:ext uri="{FF2B5EF4-FFF2-40B4-BE49-F238E27FC236}">
                <a16:creationId xmlns:a16="http://schemas.microsoft.com/office/drawing/2014/main" id="{884AAE05-6EE3-728B-C9AF-E8D97531A92F}"/>
              </a:ext>
            </a:extLst>
          </p:cNvPr>
          <p:cNvPicPr>
            <a:picLocks noChangeAspect="1"/>
          </p:cNvPicPr>
          <p:nvPr/>
        </p:nvPicPr>
        <p:blipFill rotWithShape="1">
          <a:blip r:embed="rId2"/>
          <a:srcRect l="10884" t="28070" r="11764" b="34771"/>
          <a:stretch/>
        </p:blipFill>
        <p:spPr>
          <a:xfrm>
            <a:off x="681317" y="1557500"/>
            <a:ext cx="9430871" cy="2548335"/>
          </a:xfrm>
          <a:prstGeom prst="rect">
            <a:avLst/>
          </a:prstGeom>
        </p:spPr>
      </p:pic>
      <p:sp>
        <p:nvSpPr>
          <p:cNvPr id="5" name="TextBox 4">
            <a:extLst>
              <a:ext uri="{FF2B5EF4-FFF2-40B4-BE49-F238E27FC236}">
                <a16:creationId xmlns:a16="http://schemas.microsoft.com/office/drawing/2014/main" id="{10B2C664-410E-2FA8-F483-04EA6028AC7E}"/>
              </a:ext>
            </a:extLst>
          </p:cNvPr>
          <p:cNvSpPr txBox="1"/>
          <p:nvPr/>
        </p:nvSpPr>
        <p:spPr>
          <a:xfrm>
            <a:off x="872836" y="4301836"/>
            <a:ext cx="9239352"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There is around 20% chance of loan default in each home ownership category.</a:t>
            </a:r>
          </a:p>
          <a:p>
            <a:pPr marL="285750" indent="-285750">
              <a:buFont typeface="Arial" panose="020B0604020202020204" pitchFamily="34" charset="0"/>
              <a:buChar char="•"/>
            </a:pPr>
            <a:r>
              <a:rPr lang="en-US" dirty="0"/>
              <a:t>From the 2</a:t>
            </a:r>
            <a:r>
              <a:rPr lang="en-US" baseline="30000" dirty="0"/>
              <a:t>nd</a:t>
            </a:r>
            <a:r>
              <a:rPr lang="en-US" dirty="0"/>
              <a:t> plot we can see the people with higher loan amounts in mortgage home ownership has high default rate than others.</a:t>
            </a:r>
            <a:endParaRPr lang="en-IN" dirty="0"/>
          </a:p>
        </p:txBody>
      </p:sp>
    </p:spTree>
    <p:extLst>
      <p:ext uri="{BB962C8B-B14F-4D97-AF65-F5344CB8AC3E}">
        <p14:creationId xmlns:p14="http://schemas.microsoft.com/office/powerpoint/2010/main" val="25870998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609AA-42C4-6AAF-7E7F-D2BC4D5D5C9D}"/>
              </a:ext>
            </a:extLst>
          </p:cNvPr>
          <p:cNvSpPr>
            <a:spLocks noGrp="1"/>
          </p:cNvSpPr>
          <p:nvPr>
            <p:ph type="title"/>
          </p:nvPr>
        </p:nvSpPr>
        <p:spPr/>
        <p:txBody>
          <a:bodyPr/>
          <a:lstStyle/>
          <a:p>
            <a:r>
              <a:rPr lang="en-US" sz="4800" b="1" dirty="0">
                <a:solidFill>
                  <a:schemeClr val="tx1"/>
                </a:solidFill>
              </a:rPr>
              <a:t>Approved loan</a:t>
            </a:r>
            <a:endParaRPr lang="en-IN" sz="4800" b="1" dirty="0">
              <a:solidFill>
                <a:schemeClr val="tx1"/>
              </a:solidFill>
            </a:endParaRPr>
          </a:p>
        </p:txBody>
      </p:sp>
      <p:pic>
        <p:nvPicPr>
          <p:cNvPr id="4" name="Picture 3">
            <a:extLst>
              <a:ext uri="{FF2B5EF4-FFF2-40B4-BE49-F238E27FC236}">
                <a16:creationId xmlns:a16="http://schemas.microsoft.com/office/drawing/2014/main" id="{6C14F1CD-97E8-94FD-9AE8-CF100533920A}"/>
              </a:ext>
            </a:extLst>
          </p:cNvPr>
          <p:cNvPicPr>
            <a:picLocks noChangeAspect="1"/>
          </p:cNvPicPr>
          <p:nvPr/>
        </p:nvPicPr>
        <p:blipFill rotWithShape="1">
          <a:blip r:embed="rId2"/>
          <a:srcRect l="12708" t="26543" r="13264" b="35679"/>
          <a:stretch/>
        </p:blipFill>
        <p:spPr>
          <a:xfrm>
            <a:off x="855133" y="1464732"/>
            <a:ext cx="9025467" cy="2590801"/>
          </a:xfrm>
          <a:prstGeom prst="rect">
            <a:avLst/>
          </a:prstGeom>
        </p:spPr>
      </p:pic>
      <p:sp>
        <p:nvSpPr>
          <p:cNvPr id="5" name="TextBox 4">
            <a:extLst>
              <a:ext uri="{FF2B5EF4-FFF2-40B4-BE49-F238E27FC236}">
                <a16:creationId xmlns:a16="http://schemas.microsoft.com/office/drawing/2014/main" id="{E7E62F3F-619D-7722-E908-91AE316C5EE8}"/>
              </a:ext>
            </a:extLst>
          </p:cNvPr>
          <p:cNvSpPr txBox="1"/>
          <p:nvPr/>
        </p:nvSpPr>
        <p:spPr>
          <a:xfrm>
            <a:off x="1024467" y="4478867"/>
            <a:ext cx="8856133" cy="646331"/>
          </a:xfrm>
          <a:prstGeom prst="rect">
            <a:avLst/>
          </a:prstGeom>
          <a:noFill/>
        </p:spPr>
        <p:txBody>
          <a:bodyPr wrap="square" rtlCol="0">
            <a:spAutoFit/>
          </a:bodyPr>
          <a:lstStyle/>
          <a:p>
            <a:pPr marL="285750" indent="-285750">
              <a:buFont typeface="Arial" panose="020B0604020202020204" pitchFamily="34" charset="0"/>
              <a:buChar char="•"/>
            </a:pPr>
            <a:r>
              <a:rPr lang="en-US" dirty="0"/>
              <a:t>Approved loan is less than the requested loan amount by borrowers for other home ownership category.</a:t>
            </a:r>
            <a:endParaRPr lang="en-IN" dirty="0"/>
          </a:p>
        </p:txBody>
      </p:sp>
    </p:spTree>
    <p:extLst>
      <p:ext uri="{BB962C8B-B14F-4D97-AF65-F5344CB8AC3E}">
        <p14:creationId xmlns:p14="http://schemas.microsoft.com/office/powerpoint/2010/main" val="982864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A4448-4930-46E0-AD53-50021D9DCF2B}"/>
              </a:ext>
            </a:extLst>
          </p:cNvPr>
          <p:cNvSpPr>
            <a:spLocks noGrp="1"/>
          </p:cNvSpPr>
          <p:nvPr>
            <p:ph type="title"/>
          </p:nvPr>
        </p:nvSpPr>
        <p:spPr>
          <a:xfrm>
            <a:off x="647700" y="297288"/>
            <a:ext cx="4275138" cy="830997"/>
          </a:xfrm>
        </p:spPr>
        <p:txBody>
          <a:bodyPr/>
          <a:lstStyle/>
          <a:p>
            <a:r>
              <a:rPr lang="en-US" dirty="0"/>
              <a:t>Conclusion</a:t>
            </a:r>
          </a:p>
          <a:p>
            <a:endParaRPr lang="en-US" dirty="0"/>
          </a:p>
        </p:txBody>
      </p:sp>
      <p:sp>
        <p:nvSpPr>
          <p:cNvPr id="3" name="Text Placeholder 2">
            <a:extLst>
              <a:ext uri="{FF2B5EF4-FFF2-40B4-BE49-F238E27FC236}">
                <a16:creationId xmlns:a16="http://schemas.microsoft.com/office/drawing/2014/main" id="{123F6824-E409-4436-9F53-FF50E9FB0CC0}"/>
              </a:ext>
            </a:extLst>
          </p:cNvPr>
          <p:cNvSpPr>
            <a:spLocks noGrp="1"/>
          </p:cNvSpPr>
          <p:nvPr>
            <p:ph type="body" sz="quarter" idx="10"/>
          </p:nvPr>
        </p:nvSpPr>
        <p:spPr>
          <a:xfrm>
            <a:off x="460059" y="1174498"/>
            <a:ext cx="5326379" cy="4509003"/>
          </a:xfrm>
        </p:spPr>
        <p:txBody>
          <a:bodyPr/>
          <a:lstStyle/>
          <a:p>
            <a:pPr marL="342900" indent="-342900">
              <a:buFont typeface="Arial" panose="020B0604020202020204" pitchFamily="34" charset="0"/>
              <a:buChar char="•"/>
            </a:pPr>
            <a:r>
              <a:rPr lang="en-US" dirty="0"/>
              <a:t>Lending club should reduce the high interest loans for 60 months tenure, they are prone to loan defaults.</a:t>
            </a:r>
          </a:p>
          <a:p>
            <a:pPr marL="342900" indent="-342900">
              <a:buFont typeface="Arial" panose="020B0604020202020204" pitchFamily="34" charset="0"/>
              <a:buChar char="•"/>
            </a:pPr>
            <a:r>
              <a:rPr lang="en-US" dirty="0"/>
              <a:t>Grades are good metric for detecting defaulters. Lending club should examine more information from borrowers before issuing loans to low grade (G to A).</a:t>
            </a:r>
          </a:p>
          <a:p>
            <a:pPr marL="342900" indent="-342900">
              <a:buFont typeface="Arial" panose="020B0604020202020204" pitchFamily="34" charset="0"/>
              <a:buChar char="•"/>
            </a:pPr>
            <a:r>
              <a:rPr lang="en-US" dirty="0"/>
              <a:t>Limiting the issued loans in states like CA, FL, NY to make profit.</a:t>
            </a:r>
          </a:p>
          <a:p>
            <a:pPr marL="342900" indent="-342900">
              <a:buFont typeface="Arial" panose="020B0604020202020204" pitchFamily="34" charset="0"/>
              <a:buChar char="•"/>
            </a:pPr>
            <a:r>
              <a:rPr lang="en-US" dirty="0"/>
              <a:t>Small business loans are defaulted more. So, minimize loans for them.</a:t>
            </a:r>
          </a:p>
          <a:p>
            <a:pPr marL="342900" indent="-342900">
              <a:buFont typeface="Arial" panose="020B0604020202020204" pitchFamily="34" charset="0"/>
              <a:buChar char="•"/>
            </a:pPr>
            <a:r>
              <a:rPr lang="en-US" dirty="0"/>
              <a:t>Borrowers with mortgage home ownership are taking higher loans and defaulting. When the amount is more than 12000, should not be approved for this category.</a:t>
            </a:r>
          </a:p>
        </p:txBody>
      </p:sp>
      <p:pic>
        <p:nvPicPr>
          <p:cNvPr id="20" name="Picture Placeholder 8" descr="close up of bridge">
            <a:extLst>
              <a:ext uri="{FF2B5EF4-FFF2-40B4-BE49-F238E27FC236}">
                <a16:creationId xmlns:a16="http://schemas.microsoft.com/office/drawing/2014/main" id="{2EC47CED-7A85-4080-9C7C-3921E48924A7}"/>
              </a:ext>
            </a:extLst>
          </p:cNvPr>
          <p:cNvPicPr>
            <a:picLocks noGrp="1" noChangeAspect="1"/>
          </p:cNvPicPr>
          <p:nvPr>
            <p:ph type="pic" sz="quarter" idx="13"/>
          </p:nvPr>
        </p:nvPicPr>
        <p:blipFill rotWithShape="1">
          <a:blip r:embed="rId2"/>
          <a:srcRect l="17082" r="17082"/>
          <a:stretch/>
        </p:blipFill>
        <p:spPr>
          <a:xfrm>
            <a:off x="6650038" y="426720"/>
            <a:ext cx="5541962" cy="5611813"/>
          </a:xfrm>
        </p:spPr>
      </p:pic>
    </p:spTree>
    <p:extLst>
      <p:ext uri="{BB962C8B-B14F-4D97-AF65-F5344CB8AC3E}">
        <p14:creationId xmlns:p14="http://schemas.microsoft.com/office/powerpoint/2010/main" val="715534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p:txBody>
          <a:bodyPr/>
          <a:lstStyle/>
          <a:p>
            <a:r>
              <a:rPr lang="en-US" dirty="0"/>
              <a:t>Abstract</a:t>
            </a:r>
          </a:p>
        </p:txBody>
      </p:sp>
      <p:sp>
        <p:nvSpPr>
          <p:cNvPr id="7" name="Text Placeholder 6">
            <a:extLst>
              <a:ext uri="{FF2B5EF4-FFF2-40B4-BE49-F238E27FC236}">
                <a16:creationId xmlns:a16="http://schemas.microsoft.com/office/drawing/2014/main" id="{B21C28F5-3CA3-4B78-B5C9-550C00BB3174}"/>
              </a:ext>
            </a:extLst>
          </p:cNvPr>
          <p:cNvSpPr>
            <a:spLocks noGrp="1"/>
          </p:cNvSpPr>
          <p:nvPr>
            <p:ph type="body" sz="quarter" idx="12"/>
          </p:nvPr>
        </p:nvSpPr>
        <p:spPr>
          <a:xfrm>
            <a:off x="660399" y="2044700"/>
            <a:ext cx="11018253" cy="3560763"/>
          </a:xfrm>
        </p:spPr>
        <p:txBody>
          <a:bodyPr/>
          <a:lstStyle/>
          <a:p>
            <a:r>
              <a:rPr lang="en-US" sz="2800" dirty="0"/>
              <a:t>Lending club is an online marketplace, facilitating personal loans, business loans, and financing of medical procedures.</a:t>
            </a:r>
          </a:p>
          <a:p>
            <a:r>
              <a:rPr lang="en-US" sz="2800" dirty="0"/>
              <a:t>Borrowers can easily access lower interest rate loans through online interface.</a:t>
            </a:r>
          </a:p>
          <a:p>
            <a:r>
              <a:rPr lang="en-US" sz="2800" dirty="0"/>
              <a:t>The objective of analysis is to use the information of past loan applicants and find whether they defaulted or not.</a:t>
            </a:r>
          </a:p>
        </p:txBody>
      </p:sp>
    </p:spTree>
    <p:extLst>
      <p:ext uri="{BB962C8B-B14F-4D97-AF65-F5344CB8AC3E}">
        <p14:creationId xmlns:p14="http://schemas.microsoft.com/office/powerpoint/2010/main" val="1341901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EF53E3-F88C-4203-A489-8C9D57513DF6}"/>
              </a:ext>
            </a:extLst>
          </p:cNvPr>
          <p:cNvSpPr>
            <a:spLocks noGrp="1"/>
          </p:cNvSpPr>
          <p:nvPr>
            <p:ph type="title"/>
          </p:nvPr>
        </p:nvSpPr>
        <p:spPr>
          <a:xfrm>
            <a:off x="660400" y="805213"/>
            <a:ext cx="9299388" cy="830997"/>
          </a:xfrm>
        </p:spPr>
        <p:txBody>
          <a:bodyPr/>
          <a:lstStyle/>
          <a:p>
            <a:r>
              <a:rPr lang="en-US" dirty="0"/>
              <a:t>Problem solving methodology</a:t>
            </a:r>
          </a:p>
        </p:txBody>
      </p:sp>
      <p:pic>
        <p:nvPicPr>
          <p:cNvPr id="7" name="Picture 6">
            <a:extLst>
              <a:ext uri="{FF2B5EF4-FFF2-40B4-BE49-F238E27FC236}">
                <a16:creationId xmlns:a16="http://schemas.microsoft.com/office/drawing/2014/main" id="{67937AA6-1AC4-746A-8E57-DB1960D825D7}"/>
              </a:ext>
            </a:extLst>
          </p:cNvPr>
          <p:cNvPicPr>
            <a:picLocks noChangeAspect="1"/>
          </p:cNvPicPr>
          <p:nvPr/>
        </p:nvPicPr>
        <p:blipFill rotWithShape="1">
          <a:blip r:embed="rId2"/>
          <a:srcRect l="11691" t="22261" r="12942" b="30065"/>
          <a:stretch/>
        </p:blipFill>
        <p:spPr>
          <a:xfrm>
            <a:off x="842683" y="2288683"/>
            <a:ext cx="9188824" cy="3269436"/>
          </a:xfrm>
          <a:prstGeom prst="rect">
            <a:avLst/>
          </a:prstGeom>
        </p:spPr>
      </p:pic>
    </p:spTree>
    <p:extLst>
      <p:ext uri="{BB962C8B-B14F-4D97-AF65-F5344CB8AC3E}">
        <p14:creationId xmlns:p14="http://schemas.microsoft.com/office/powerpoint/2010/main" val="3696770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 name="Picture Placeholder 9" descr="Escalators">
            <a:extLst>
              <a:ext uri="{FF2B5EF4-FFF2-40B4-BE49-F238E27FC236}">
                <a16:creationId xmlns:a16="http://schemas.microsoft.com/office/drawing/2014/main" id="{067ABCFB-135D-465A-8D06-3042F9E75BB6}"/>
              </a:ext>
            </a:extLst>
          </p:cNvPr>
          <p:cNvPicPr>
            <a:picLocks noGrp="1" noChangeAspect="1"/>
          </p:cNvPicPr>
          <p:nvPr>
            <p:ph type="pic" sz="quarter" idx="10"/>
          </p:nvPr>
        </p:nvPicPr>
        <p:blipFill rotWithShape="1">
          <a:blip r:embed="rId2">
            <a:alphaModFix amt="60000"/>
          </a:blip>
          <a:srcRect t="6729" r="33992" b="40721"/>
          <a:stretch/>
        </p:blipFill>
        <p:spPr>
          <a:xfrm>
            <a:off x="15605" y="0"/>
            <a:ext cx="12192001" cy="6858000"/>
          </a:xfrm>
        </p:spPr>
      </p:pic>
      <p:sp>
        <p:nvSpPr>
          <p:cNvPr id="3" name="Rectangle 2">
            <a:extLst>
              <a:ext uri="{FF2B5EF4-FFF2-40B4-BE49-F238E27FC236}">
                <a16:creationId xmlns:a16="http://schemas.microsoft.com/office/drawing/2014/main" id="{47310966-9752-4035-9DD5-FFBC93FC094D}"/>
              </a:ext>
              <a:ext uri="{C183D7F6-B498-43B3-948B-1728B52AA6E4}">
                <adec:decorative xmlns:adec="http://schemas.microsoft.com/office/drawing/2017/decorative" val="1"/>
              </a:ext>
            </a:extLst>
          </p:cNvPr>
          <p:cNvSpPr/>
          <p:nvPr/>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a:extLst>
              <a:ext uri="{FF2B5EF4-FFF2-40B4-BE49-F238E27FC236}">
                <a16:creationId xmlns:a16="http://schemas.microsoft.com/office/drawing/2014/main" id="{3D9E7E43-0082-4819-947F-94AD5664FC83}"/>
              </a:ext>
            </a:extLst>
          </p:cNvPr>
          <p:cNvSpPr>
            <a:spLocks noGrp="1"/>
          </p:cNvSpPr>
          <p:nvPr>
            <p:ph type="title"/>
          </p:nvPr>
        </p:nvSpPr>
        <p:spPr/>
        <p:txBody>
          <a:bodyPr/>
          <a:lstStyle/>
          <a:p>
            <a:pPr rtl="0" eaLnBrk="1" latinLnBrk="0" hangingPunct="1"/>
            <a:r>
              <a:rPr lang="en-US" sz="4800" kern="1200" dirty="0">
                <a:effectLst/>
                <a:latin typeface="Calibri Light" panose="020F0302020204030204" pitchFamily="34" charset="0"/>
                <a:ea typeface="+mn-ea"/>
                <a:cs typeface="+mn-cs"/>
              </a:rPr>
              <a:t>ANALYSIS</a:t>
            </a:r>
            <a:endParaRPr lang="en-US" dirty="0"/>
          </a:p>
        </p:txBody>
      </p:sp>
      <p:sp>
        <p:nvSpPr>
          <p:cNvPr id="6" name="Rectangle 5">
            <a:extLst>
              <a:ext uri="{FF2B5EF4-FFF2-40B4-BE49-F238E27FC236}">
                <a16:creationId xmlns:a16="http://schemas.microsoft.com/office/drawing/2014/main" id="{BFF64F07-1F8D-4F69-87E4-03E837E975EE}"/>
              </a:ext>
              <a:ext uri="{C183D7F6-B498-43B3-948B-1728B52AA6E4}">
                <adec:decorative xmlns:adec="http://schemas.microsoft.com/office/drawing/2017/decorative" val="1"/>
              </a:ext>
            </a:extLst>
          </p:cNvPr>
          <p:cNvSpPr/>
          <p:nvPr/>
        </p:nvSpPr>
        <p:spPr>
          <a:xfrm>
            <a:off x="2918168" y="1181123"/>
            <a:ext cx="459924" cy="4599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D0393EC-C7F4-46AA-8768-FF7CD4DE0552}"/>
              </a:ext>
              <a:ext uri="{C183D7F6-B498-43B3-948B-1728B52AA6E4}">
                <adec:decorative xmlns:adec="http://schemas.microsoft.com/office/drawing/2017/decorative" val="1"/>
              </a:ext>
            </a:extLst>
          </p:cNvPr>
          <p:cNvSpPr/>
          <p:nvPr/>
        </p:nvSpPr>
        <p:spPr>
          <a:xfrm>
            <a:off x="8531920" y="5840880"/>
            <a:ext cx="284372" cy="284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6B6DDC29-DFE2-4F0C-9C81-DDBC9CD8D269}"/>
              </a:ext>
            </a:extLst>
          </p:cNvPr>
          <p:cNvSpPr>
            <a:spLocks noGrp="1"/>
          </p:cNvSpPr>
          <p:nvPr>
            <p:ph type="body" sz="quarter" idx="11"/>
          </p:nvPr>
        </p:nvSpPr>
        <p:spPr/>
        <p:txBody>
          <a:bodyPr/>
          <a:lstStyle/>
          <a:p>
            <a:r>
              <a:rPr lang="en-US" dirty="0"/>
              <a:t>Let’s dive in</a:t>
            </a:r>
          </a:p>
        </p:txBody>
      </p:sp>
    </p:spTree>
    <p:extLst>
      <p:ext uri="{BB962C8B-B14F-4D97-AF65-F5344CB8AC3E}">
        <p14:creationId xmlns:p14="http://schemas.microsoft.com/office/powerpoint/2010/main" val="1110251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EEDAF89-0ECD-416A-93E5-A300FF0B9702}"/>
              </a:ext>
            </a:extLst>
          </p:cNvPr>
          <p:cNvSpPr>
            <a:spLocks noGrp="1"/>
          </p:cNvSpPr>
          <p:nvPr>
            <p:ph type="title"/>
          </p:nvPr>
        </p:nvSpPr>
        <p:spPr/>
        <p:txBody>
          <a:bodyPr/>
          <a:lstStyle/>
          <a:p>
            <a:r>
              <a:rPr lang="en-US" dirty="0"/>
              <a:t>Growth of Lending Club</a:t>
            </a:r>
          </a:p>
        </p:txBody>
      </p:sp>
      <p:pic>
        <p:nvPicPr>
          <p:cNvPr id="3" name="Picture 2">
            <a:extLst>
              <a:ext uri="{FF2B5EF4-FFF2-40B4-BE49-F238E27FC236}">
                <a16:creationId xmlns:a16="http://schemas.microsoft.com/office/drawing/2014/main" id="{FA70EB00-3532-B318-F527-949185E29162}"/>
              </a:ext>
            </a:extLst>
          </p:cNvPr>
          <p:cNvPicPr>
            <a:picLocks noChangeAspect="1"/>
          </p:cNvPicPr>
          <p:nvPr/>
        </p:nvPicPr>
        <p:blipFill rotWithShape="1">
          <a:blip r:embed="rId2"/>
          <a:srcRect l="18898" t="31372" r="21912" b="20523"/>
          <a:stretch/>
        </p:blipFill>
        <p:spPr>
          <a:xfrm>
            <a:off x="2487705" y="1335115"/>
            <a:ext cx="7216589" cy="3299013"/>
          </a:xfrm>
          <a:prstGeom prst="rect">
            <a:avLst/>
          </a:prstGeom>
        </p:spPr>
      </p:pic>
      <p:sp>
        <p:nvSpPr>
          <p:cNvPr id="4" name="TextBox 3">
            <a:extLst>
              <a:ext uri="{FF2B5EF4-FFF2-40B4-BE49-F238E27FC236}">
                <a16:creationId xmlns:a16="http://schemas.microsoft.com/office/drawing/2014/main" id="{4AA8D755-98F5-4B44-FF9A-681D99837C8C}"/>
              </a:ext>
            </a:extLst>
          </p:cNvPr>
          <p:cNvSpPr txBox="1"/>
          <p:nvPr/>
        </p:nvSpPr>
        <p:spPr>
          <a:xfrm>
            <a:off x="1156447" y="4993340"/>
            <a:ext cx="9968753" cy="646331"/>
          </a:xfrm>
          <a:prstGeom prst="rect">
            <a:avLst/>
          </a:prstGeom>
          <a:noFill/>
        </p:spPr>
        <p:txBody>
          <a:bodyPr wrap="square" rtlCol="0">
            <a:spAutoFit/>
          </a:bodyPr>
          <a:lstStyle/>
          <a:p>
            <a:pPr marL="285750" indent="-285750">
              <a:buFont typeface="Arial" panose="020B0604020202020204" pitchFamily="34" charset="0"/>
              <a:buChar char="•"/>
            </a:pPr>
            <a:r>
              <a:rPr lang="en-US" dirty="0"/>
              <a:t>Lending club has really expanded year by year, the no. of loans issued are doubled every year.</a:t>
            </a:r>
          </a:p>
          <a:p>
            <a:pPr marL="285750" indent="-285750">
              <a:buFont typeface="Arial" panose="020B0604020202020204" pitchFamily="34" charset="0"/>
              <a:buChar char="•"/>
            </a:pPr>
            <a:r>
              <a:rPr lang="en-US" dirty="0"/>
              <a:t>In the final quarter of year there are more loans issued this could be because of vacations.</a:t>
            </a:r>
            <a:endParaRPr lang="en-IN" dirty="0"/>
          </a:p>
        </p:txBody>
      </p:sp>
    </p:spTree>
    <p:extLst>
      <p:ext uri="{BB962C8B-B14F-4D97-AF65-F5344CB8AC3E}">
        <p14:creationId xmlns:p14="http://schemas.microsoft.com/office/powerpoint/2010/main" val="25800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6A9EC-640F-47FB-AA92-2851B3012347}"/>
              </a:ext>
            </a:extLst>
          </p:cNvPr>
          <p:cNvSpPr>
            <a:spLocks noGrp="1"/>
          </p:cNvSpPr>
          <p:nvPr>
            <p:ph type="title"/>
          </p:nvPr>
        </p:nvSpPr>
        <p:spPr/>
        <p:txBody>
          <a:bodyPr/>
          <a:lstStyle/>
          <a:p>
            <a:r>
              <a:rPr lang="en-US" dirty="0"/>
              <a:t>Term and loan status</a:t>
            </a:r>
          </a:p>
        </p:txBody>
      </p:sp>
      <p:pic>
        <p:nvPicPr>
          <p:cNvPr id="3" name="Picture 2">
            <a:extLst>
              <a:ext uri="{FF2B5EF4-FFF2-40B4-BE49-F238E27FC236}">
                <a16:creationId xmlns:a16="http://schemas.microsoft.com/office/drawing/2014/main" id="{F1700AA6-C28D-7B71-CF85-35738DA978B7}"/>
              </a:ext>
            </a:extLst>
          </p:cNvPr>
          <p:cNvPicPr>
            <a:picLocks noChangeAspect="1"/>
          </p:cNvPicPr>
          <p:nvPr/>
        </p:nvPicPr>
        <p:blipFill rotWithShape="1">
          <a:blip r:embed="rId2"/>
          <a:srcRect l="18816" t="56140" r="52368" b="12047"/>
          <a:stretch/>
        </p:blipFill>
        <p:spPr>
          <a:xfrm>
            <a:off x="417094" y="1335115"/>
            <a:ext cx="4850679" cy="3012296"/>
          </a:xfrm>
          <a:prstGeom prst="rect">
            <a:avLst/>
          </a:prstGeom>
        </p:spPr>
      </p:pic>
      <p:pic>
        <p:nvPicPr>
          <p:cNvPr id="6" name="Picture 5">
            <a:extLst>
              <a:ext uri="{FF2B5EF4-FFF2-40B4-BE49-F238E27FC236}">
                <a16:creationId xmlns:a16="http://schemas.microsoft.com/office/drawing/2014/main" id="{9AD34B35-88AD-A205-922E-F0BF3F452759}"/>
              </a:ext>
            </a:extLst>
          </p:cNvPr>
          <p:cNvPicPr>
            <a:picLocks noChangeAspect="1"/>
          </p:cNvPicPr>
          <p:nvPr/>
        </p:nvPicPr>
        <p:blipFill rotWithShape="1">
          <a:blip r:embed="rId3"/>
          <a:srcRect l="52368" t="34854" r="15790" b="26783"/>
          <a:stretch/>
        </p:blipFill>
        <p:spPr>
          <a:xfrm>
            <a:off x="6096001" y="1335115"/>
            <a:ext cx="4267200" cy="2967922"/>
          </a:xfrm>
          <a:prstGeom prst="rect">
            <a:avLst/>
          </a:prstGeom>
        </p:spPr>
      </p:pic>
      <p:sp>
        <p:nvSpPr>
          <p:cNvPr id="7" name="TextBox 6">
            <a:extLst>
              <a:ext uri="{FF2B5EF4-FFF2-40B4-BE49-F238E27FC236}">
                <a16:creationId xmlns:a16="http://schemas.microsoft.com/office/drawing/2014/main" id="{8417DF17-4124-7C02-C5F2-EA95CA063661}"/>
              </a:ext>
            </a:extLst>
          </p:cNvPr>
          <p:cNvSpPr txBox="1"/>
          <p:nvPr/>
        </p:nvSpPr>
        <p:spPr>
          <a:xfrm>
            <a:off x="417094" y="4778188"/>
            <a:ext cx="11237024"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There are only two loan terms 36 and 60 months. Around 75%brrowers took loan for 36 months.</a:t>
            </a:r>
          </a:p>
          <a:p>
            <a:pPr marL="285750" indent="-285750">
              <a:buFont typeface="Arial" panose="020B0604020202020204" pitchFamily="34" charset="0"/>
              <a:buChar char="•"/>
            </a:pPr>
            <a:r>
              <a:rPr lang="en-US" dirty="0"/>
              <a:t>The charged off borrowers are around 15% and fully paid is around 85%. </a:t>
            </a:r>
            <a:endParaRPr lang="en-IN" dirty="0"/>
          </a:p>
        </p:txBody>
      </p:sp>
    </p:spTree>
    <p:extLst>
      <p:ext uri="{BB962C8B-B14F-4D97-AF65-F5344CB8AC3E}">
        <p14:creationId xmlns:p14="http://schemas.microsoft.com/office/powerpoint/2010/main" val="2575421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2C5D5F99-E67A-B60D-4AE0-5D7DAF144268}"/>
              </a:ext>
            </a:extLst>
          </p:cNvPr>
          <p:cNvSpPr txBox="1">
            <a:spLocks/>
          </p:cNvSpPr>
          <p:nvPr/>
        </p:nvSpPr>
        <p:spPr>
          <a:xfrm>
            <a:off x="838200" y="442495"/>
            <a:ext cx="10515600" cy="700115"/>
          </a:xfrm>
          <a:prstGeom prst="rect">
            <a:avLst/>
          </a:prstGeom>
        </p:spPr>
        <p:txBody>
          <a:bodyPr anchor="ctr"/>
          <a:lst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a:lstStyle>
          <a:p>
            <a:pPr algn="ctr"/>
            <a:r>
              <a:rPr lang="en-US" sz="4800" b="1" dirty="0">
                <a:solidFill>
                  <a:schemeClr val="tx1"/>
                </a:solidFill>
              </a:rPr>
              <a:t>Loan status and Interest rate</a:t>
            </a:r>
          </a:p>
        </p:txBody>
      </p:sp>
      <p:pic>
        <p:nvPicPr>
          <p:cNvPr id="5" name="Picture 4">
            <a:extLst>
              <a:ext uri="{FF2B5EF4-FFF2-40B4-BE49-F238E27FC236}">
                <a16:creationId xmlns:a16="http://schemas.microsoft.com/office/drawing/2014/main" id="{3BC2E839-6C7A-C1C0-636C-C9C39888DB69}"/>
              </a:ext>
            </a:extLst>
          </p:cNvPr>
          <p:cNvPicPr>
            <a:picLocks noChangeAspect="1"/>
          </p:cNvPicPr>
          <p:nvPr/>
        </p:nvPicPr>
        <p:blipFill rotWithShape="1">
          <a:blip r:embed="rId2"/>
          <a:srcRect l="16250" t="25621" r="51544" b="35556"/>
          <a:stretch/>
        </p:blipFill>
        <p:spPr>
          <a:xfrm>
            <a:off x="1066800" y="1712258"/>
            <a:ext cx="3926541" cy="2662518"/>
          </a:xfrm>
          <a:prstGeom prst="rect">
            <a:avLst/>
          </a:prstGeom>
        </p:spPr>
      </p:pic>
      <p:sp>
        <p:nvSpPr>
          <p:cNvPr id="6" name="TextBox 5">
            <a:extLst>
              <a:ext uri="{FF2B5EF4-FFF2-40B4-BE49-F238E27FC236}">
                <a16:creationId xmlns:a16="http://schemas.microsoft.com/office/drawing/2014/main" id="{01B3A5BB-23EB-F62E-6A43-D25C057DAE04}"/>
              </a:ext>
            </a:extLst>
          </p:cNvPr>
          <p:cNvSpPr txBox="1"/>
          <p:nvPr/>
        </p:nvSpPr>
        <p:spPr>
          <a:xfrm>
            <a:off x="5970494" y="1900518"/>
            <a:ext cx="4016188"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When the interest rate is higher there is chance of defaulters.</a:t>
            </a:r>
            <a:endParaRPr lang="en-IN" sz="2400" dirty="0"/>
          </a:p>
        </p:txBody>
      </p:sp>
    </p:spTree>
    <p:extLst>
      <p:ext uri="{BB962C8B-B14F-4D97-AF65-F5344CB8AC3E}">
        <p14:creationId xmlns:p14="http://schemas.microsoft.com/office/powerpoint/2010/main" val="1457174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950F6-C69D-1011-73E6-5D65EEEB24BA}"/>
              </a:ext>
            </a:extLst>
          </p:cNvPr>
          <p:cNvSpPr>
            <a:spLocks noGrp="1"/>
          </p:cNvSpPr>
          <p:nvPr>
            <p:ph type="title"/>
          </p:nvPr>
        </p:nvSpPr>
        <p:spPr>
          <a:xfrm>
            <a:off x="566470" y="358842"/>
            <a:ext cx="11340000" cy="700114"/>
          </a:xfrm>
        </p:spPr>
        <p:txBody>
          <a:bodyPr/>
          <a:lstStyle/>
          <a:p>
            <a:r>
              <a:rPr lang="en-US" sz="4800" b="1" dirty="0">
                <a:solidFill>
                  <a:schemeClr val="tx1"/>
                </a:solidFill>
              </a:rPr>
              <a:t>Analysis</a:t>
            </a:r>
            <a:endParaRPr lang="en-IN" sz="4800" b="1" dirty="0">
              <a:solidFill>
                <a:schemeClr val="tx1"/>
              </a:solidFill>
            </a:endParaRPr>
          </a:p>
        </p:txBody>
      </p:sp>
      <p:pic>
        <p:nvPicPr>
          <p:cNvPr id="4" name="Picture 3">
            <a:extLst>
              <a:ext uri="{FF2B5EF4-FFF2-40B4-BE49-F238E27FC236}">
                <a16:creationId xmlns:a16="http://schemas.microsoft.com/office/drawing/2014/main" id="{5DA06740-5A11-FA20-B66F-E104FC39B0D2}"/>
              </a:ext>
            </a:extLst>
          </p:cNvPr>
          <p:cNvPicPr>
            <a:picLocks noChangeAspect="1"/>
          </p:cNvPicPr>
          <p:nvPr/>
        </p:nvPicPr>
        <p:blipFill rotWithShape="1">
          <a:blip r:embed="rId2"/>
          <a:srcRect l="13309" t="18040" r="13309" b="45229"/>
          <a:stretch/>
        </p:blipFill>
        <p:spPr>
          <a:xfrm>
            <a:off x="788895" y="1058956"/>
            <a:ext cx="8946776" cy="2519084"/>
          </a:xfrm>
          <a:prstGeom prst="rect">
            <a:avLst/>
          </a:prstGeom>
        </p:spPr>
      </p:pic>
      <p:pic>
        <p:nvPicPr>
          <p:cNvPr id="6" name="Picture 5">
            <a:extLst>
              <a:ext uri="{FF2B5EF4-FFF2-40B4-BE49-F238E27FC236}">
                <a16:creationId xmlns:a16="http://schemas.microsoft.com/office/drawing/2014/main" id="{352FF3B0-0B37-F4F6-D5F1-DBF1F497B952}"/>
              </a:ext>
            </a:extLst>
          </p:cNvPr>
          <p:cNvPicPr>
            <a:picLocks noChangeAspect="1"/>
          </p:cNvPicPr>
          <p:nvPr/>
        </p:nvPicPr>
        <p:blipFill rotWithShape="1">
          <a:blip r:embed="rId2"/>
          <a:srcRect l="14338" t="54771" r="58750" b="17908"/>
          <a:stretch/>
        </p:blipFill>
        <p:spPr>
          <a:xfrm>
            <a:off x="788895" y="4004115"/>
            <a:ext cx="3281082" cy="1873623"/>
          </a:xfrm>
          <a:prstGeom prst="rect">
            <a:avLst/>
          </a:prstGeom>
        </p:spPr>
      </p:pic>
      <p:sp>
        <p:nvSpPr>
          <p:cNvPr id="7" name="TextBox 6">
            <a:extLst>
              <a:ext uri="{FF2B5EF4-FFF2-40B4-BE49-F238E27FC236}">
                <a16:creationId xmlns:a16="http://schemas.microsoft.com/office/drawing/2014/main" id="{537AF09A-A22D-0ED5-3366-F9322A9511D1}"/>
              </a:ext>
            </a:extLst>
          </p:cNvPr>
          <p:cNvSpPr txBox="1"/>
          <p:nvPr/>
        </p:nvSpPr>
        <p:spPr>
          <a:xfrm>
            <a:off x="5378824" y="4186518"/>
            <a:ext cx="4356847"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The default rate is higher in 60 months tenure because most people took high loan amount with high interest rate in it and they faced difficulties in returning the sum to bank</a:t>
            </a:r>
            <a:endParaRPr lang="en-IN" dirty="0"/>
          </a:p>
        </p:txBody>
      </p:sp>
    </p:spTree>
    <p:extLst>
      <p:ext uri="{BB962C8B-B14F-4D97-AF65-F5344CB8AC3E}">
        <p14:creationId xmlns:p14="http://schemas.microsoft.com/office/powerpoint/2010/main" val="2652292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anchor="ctr"/>
          <a:lstStyle/>
          <a:p>
            <a:pPr algn="ctr"/>
            <a:r>
              <a:rPr lang="en-US" sz="4800" b="1" dirty="0">
                <a:solidFill>
                  <a:schemeClr val="tx1"/>
                </a:solidFill>
              </a:rPr>
              <a:t>Team</a:t>
            </a:r>
          </a:p>
        </p:txBody>
      </p:sp>
      <p:pic>
        <p:nvPicPr>
          <p:cNvPr id="44" name="Picture 43">
            <a:extLst>
              <a:ext uri="{FF2B5EF4-FFF2-40B4-BE49-F238E27FC236}">
                <a16:creationId xmlns:a16="http://schemas.microsoft.com/office/drawing/2014/main" id="{DF9312CF-84C0-457E-AE47-9FE1DFC61C75}"/>
              </a:ext>
            </a:extLst>
          </p:cNvPr>
          <p:cNvPicPr>
            <a:picLocks noChangeAspect="1"/>
          </p:cNvPicPr>
          <p:nvPr/>
        </p:nvPicPr>
        <p:blipFill rotWithShape="1">
          <a:blip r:embed="rId2"/>
          <a:srcRect l="11184" t="29473" r="11316" b="30994"/>
          <a:stretch/>
        </p:blipFill>
        <p:spPr>
          <a:xfrm>
            <a:off x="1371599" y="1365861"/>
            <a:ext cx="9448801" cy="2711116"/>
          </a:xfrm>
          <a:prstGeom prst="rect">
            <a:avLst/>
          </a:prstGeom>
        </p:spPr>
      </p:pic>
      <p:sp>
        <p:nvSpPr>
          <p:cNvPr id="45" name="TextBox 44">
            <a:extLst>
              <a:ext uri="{FF2B5EF4-FFF2-40B4-BE49-F238E27FC236}">
                <a16:creationId xmlns:a16="http://schemas.microsoft.com/office/drawing/2014/main" id="{57159595-F16B-4C58-82DD-EF3F4C27E2A3}"/>
              </a:ext>
            </a:extLst>
          </p:cNvPr>
          <p:cNvSpPr txBox="1"/>
          <p:nvPr/>
        </p:nvSpPr>
        <p:spPr>
          <a:xfrm>
            <a:off x="577516" y="4555958"/>
            <a:ext cx="11067284" cy="923330"/>
          </a:xfrm>
          <a:prstGeom prst="rect">
            <a:avLst/>
          </a:prstGeom>
          <a:noFill/>
        </p:spPr>
        <p:txBody>
          <a:bodyPr wrap="square" rtlCol="0">
            <a:spAutoFit/>
          </a:bodyPr>
          <a:lstStyle/>
          <a:p>
            <a:pPr marL="285750" indent="-285750">
              <a:buFont typeface="Arial" panose="020B0604020202020204" pitchFamily="34" charset="0"/>
              <a:buChar char="•"/>
            </a:pPr>
            <a:r>
              <a:rPr lang="en-US" dirty="0"/>
              <a:t>Grades are very good category to tell the borrower probability of defaulting the loan.</a:t>
            </a:r>
          </a:p>
          <a:p>
            <a:pPr marL="285750" indent="-285750">
              <a:buFont typeface="Arial" panose="020B0604020202020204" pitchFamily="34" charset="0"/>
              <a:buChar char="•"/>
            </a:pPr>
            <a:r>
              <a:rPr lang="en-US" dirty="0"/>
              <a:t>The lower grades(E,F,G) have higher chances of defaulting the loan than higher ones(A,B)</a:t>
            </a:r>
          </a:p>
          <a:p>
            <a:pPr marL="285750" indent="-285750">
              <a:buFont typeface="Arial" panose="020B0604020202020204" pitchFamily="34" charset="0"/>
              <a:buChar char="•"/>
            </a:pPr>
            <a:r>
              <a:rPr lang="en-US" dirty="0"/>
              <a:t>The lower grades are getting loans for higher interest rates which might be cause for loan default.</a:t>
            </a:r>
            <a:endParaRPr lang="en-IN" dirty="0"/>
          </a:p>
        </p:txBody>
      </p:sp>
    </p:spTree>
    <p:extLst>
      <p:ext uri="{BB962C8B-B14F-4D97-AF65-F5344CB8AC3E}">
        <p14:creationId xmlns:p14="http://schemas.microsoft.com/office/powerpoint/2010/main" val="3401748718"/>
      </p:ext>
    </p:extLst>
  </p:cSld>
  <p:clrMapOvr>
    <a:masterClrMapping/>
  </p:clrMapOvr>
</p:sld>
</file>

<file path=ppt/theme/theme1.xml><?xml version="1.0" encoding="utf-8"?>
<a:theme xmlns:a="http://schemas.openxmlformats.org/drawingml/2006/main" name="Office Theme">
  <a:themeElements>
    <a:clrScheme name="Geometric Presentation">
      <a:dk1>
        <a:sysClr val="windowText" lastClr="000000"/>
      </a:dk1>
      <a:lt1>
        <a:sysClr val="window" lastClr="FFFFFF"/>
      </a:lt1>
      <a:dk2>
        <a:srgbClr val="44546A"/>
      </a:dk2>
      <a:lt2>
        <a:srgbClr val="ACCBF9"/>
      </a:lt2>
      <a:accent1>
        <a:srgbClr val="5C83C4"/>
      </a:accent1>
      <a:accent2>
        <a:srgbClr val="2C599D"/>
      </a:accent2>
      <a:accent3>
        <a:srgbClr val="1A3B70"/>
      </a:accent3>
      <a:accent4>
        <a:srgbClr val="FA6F1A"/>
      </a:accent4>
      <a:accent5>
        <a:srgbClr val="11224E"/>
      </a:accent5>
      <a:accent6>
        <a:srgbClr val="9D90A0"/>
      </a:accent6>
      <a:hlink>
        <a:srgbClr val="9454C3"/>
      </a:hlink>
      <a:folHlink>
        <a:srgbClr val="3EBBF0"/>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3_LW_v2" id="{C590A786-F65F-42F6-9E48-12C78E3C86B3}" vid="{FEE92C9D-6350-4ECD-87A4-004D12BB2B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DEA9014-ED64-4558-B1E1-D03F0EE32BE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3.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Geometric presentation</Template>
  <TotalTime>747</TotalTime>
  <Words>466</Words>
  <Application>Microsoft Office PowerPoint</Application>
  <PresentationFormat>Widescreen</PresentationFormat>
  <Paragraphs>45</Paragraphs>
  <Slides>14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Corbel</vt:lpstr>
      <vt:lpstr>Wingdings</vt:lpstr>
      <vt:lpstr>Office Theme</vt:lpstr>
      <vt:lpstr>Lending  Club</vt:lpstr>
      <vt:lpstr>Abstract</vt:lpstr>
      <vt:lpstr>Problem solving methodology</vt:lpstr>
      <vt:lpstr>ANALYSIS</vt:lpstr>
      <vt:lpstr>Growth of Lending Club</vt:lpstr>
      <vt:lpstr>Term and loan status</vt:lpstr>
      <vt:lpstr>PowerPoint Presentation</vt:lpstr>
      <vt:lpstr>Analysis</vt:lpstr>
      <vt:lpstr>Team</vt:lpstr>
      <vt:lpstr>States and charged off</vt:lpstr>
      <vt:lpstr>Purpose and loan status </vt:lpstr>
      <vt:lpstr>Home owner and loan</vt:lpstr>
      <vt:lpstr>Approved loan</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Lending  Club</dc:title>
  <dc:creator>shweta upadhyay</dc:creator>
  <cp:lastModifiedBy>shweta upadhyay</cp:lastModifiedBy>
  <cp:revision>3</cp:revision>
  <dcterms:created xsi:type="dcterms:W3CDTF">2023-02-07T16:22:09Z</dcterms:created>
  <dcterms:modified xsi:type="dcterms:W3CDTF">2023-02-08T04:49:49Z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